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0" r:id="rId4"/>
    <p:sldMasterId id="2147483702" r:id="rId5"/>
  </p:sldMasterIdLst>
  <p:notesMasterIdLst>
    <p:notesMasterId r:id="rId70"/>
  </p:notesMasterIdLst>
  <p:sldIdLst>
    <p:sldId id="2106" r:id="rId6"/>
    <p:sldId id="256" r:id="rId7"/>
    <p:sldId id="1266" r:id="rId8"/>
    <p:sldId id="1482" r:id="rId9"/>
    <p:sldId id="1307" r:id="rId10"/>
    <p:sldId id="1466" r:id="rId11"/>
    <p:sldId id="1462" r:id="rId12"/>
    <p:sldId id="1503" r:id="rId13"/>
    <p:sldId id="1504" r:id="rId14"/>
    <p:sldId id="1516" r:id="rId15"/>
    <p:sldId id="1460" r:id="rId16"/>
    <p:sldId id="1520" r:id="rId17"/>
    <p:sldId id="970" r:id="rId18"/>
    <p:sldId id="969" r:id="rId19"/>
    <p:sldId id="988" r:id="rId20"/>
    <p:sldId id="989" r:id="rId21"/>
    <p:sldId id="993" r:id="rId22"/>
    <p:sldId id="994" r:id="rId23"/>
    <p:sldId id="990" r:id="rId24"/>
    <p:sldId id="1489" r:id="rId25"/>
    <p:sldId id="1545" r:id="rId26"/>
    <p:sldId id="1486" r:id="rId27"/>
    <p:sldId id="1487" r:id="rId28"/>
    <p:sldId id="1517" r:id="rId29"/>
    <p:sldId id="328" r:id="rId30"/>
    <p:sldId id="1954" r:id="rId31"/>
    <p:sldId id="1956" r:id="rId32"/>
    <p:sldId id="1957" r:id="rId33"/>
    <p:sldId id="1959" r:id="rId34"/>
    <p:sldId id="1960" r:id="rId35"/>
    <p:sldId id="1961" r:id="rId36"/>
    <p:sldId id="2089" r:id="rId37"/>
    <p:sldId id="355" r:id="rId38"/>
    <p:sldId id="376" r:id="rId39"/>
    <p:sldId id="377" r:id="rId40"/>
    <p:sldId id="1798" r:id="rId41"/>
    <p:sldId id="1970" r:id="rId42"/>
    <p:sldId id="1477" r:id="rId43"/>
    <p:sldId id="1796" r:id="rId44"/>
    <p:sldId id="346" r:id="rId45"/>
    <p:sldId id="347" r:id="rId46"/>
    <p:sldId id="2028" r:id="rId47"/>
    <p:sldId id="2086" r:id="rId48"/>
    <p:sldId id="2087" r:id="rId49"/>
    <p:sldId id="2085" r:id="rId50"/>
    <p:sldId id="2081" r:id="rId51"/>
    <p:sldId id="350" r:id="rId52"/>
    <p:sldId id="2088" r:id="rId53"/>
    <p:sldId id="360" r:id="rId54"/>
    <p:sldId id="351" r:id="rId55"/>
    <p:sldId id="2010" r:id="rId56"/>
    <p:sldId id="2011" r:id="rId57"/>
    <p:sldId id="2012" r:id="rId58"/>
    <p:sldId id="380" r:id="rId59"/>
    <p:sldId id="363" r:id="rId60"/>
    <p:sldId id="2027" r:id="rId61"/>
    <p:sldId id="1562" r:id="rId62"/>
    <p:sldId id="1360" r:id="rId63"/>
    <p:sldId id="411" r:id="rId64"/>
    <p:sldId id="1784" r:id="rId65"/>
    <p:sldId id="1786" r:id="rId66"/>
    <p:sldId id="1787" r:id="rId67"/>
    <p:sldId id="1788" r:id="rId68"/>
    <p:sldId id="1789" r:id="rId6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1" autoAdjust="0"/>
    <p:restoredTop sz="94626" autoAdjust="0"/>
  </p:normalViewPr>
  <p:slideViewPr>
    <p:cSldViewPr snapToGrid="0">
      <p:cViewPr varScale="1">
        <p:scale>
          <a:sx n="113" d="100"/>
          <a:sy n="113" d="100"/>
        </p:scale>
        <p:origin x="192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6829232-FD80-4F03-993F-373D5AE219FF}" type="datetimeFigureOut">
              <a:rPr lang="en-US"/>
              <a:pPr>
                <a:defRPr/>
              </a:pPr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8D61BB3-1406-45E7-8FA2-4375AA60D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C49F7-3059-4B6A-A71B-5A08A18725D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844BFC-7E34-4F9A-BE4E-D63106EAE922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17DEA7-3A37-48B3-8E7E-963095F15685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7829" name="Date Placeholder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519FD23-E378-453E-AA81-A119F73EE7BC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https://bigbookofdashboards.com/dashboards.html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E487EF-D27D-4FFE-9420-FA76A5C60609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850230-B9DC-407C-AC46-6062D66B8D14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https://bigbookofdashboards.com/dashboards.html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2A3F8D-70F0-4A30-8A7D-D4F1D158B14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https://bigbookofdashboards.com/dashboards.html</a:t>
            </a: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45FBC17-7FBE-40CE-BAF4-55C50D7F5D8E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252C9F5-F717-4783-80A8-D163E4F3AFA7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4B1A22-93D2-4C4C-A50F-9AA120CDB293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0F3D23-B51C-43C4-9B04-3871B896E770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677558-8B1A-45E6-A472-C5A2BE10A0E3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D97694-6B58-421B-868F-71DC3235EEB4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3E33A1-3FCC-449A-9267-CE1C60C06F68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12D633-590D-457A-B311-BD9B974F74B5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Pre-attentive processes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8F413D-34C6-4541-BD56-7C9A57C73A8B}" type="slidenum">
              <a:rPr lang="en-US" altLang="en-US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52475" y="744538"/>
            <a:ext cx="10674350" cy="5349875"/>
            <a:chOff x="752858" y="744469"/>
            <a:chExt cx="10674117" cy="5349671"/>
          </a:xfrm>
        </p:grpSpPr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>
                <a:gd name="T0" fmla="*/ 2869239 w 10000"/>
                <a:gd name="T1" fmla="*/ 0 h 10000"/>
                <a:gd name="T2" fmla="*/ 3275013 w 10000"/>
                <a:gd name="T3" fmla="*/ 0 h 10000"/>
                <a:gd name="T4" fmla="*/ 3275013 w 10000"/>
                <a:gd name="T5" fmla="*/ 4408488 h 10000"/>
                <a:gd name="T6" fmla="*/ 0 w 10000"/>
                <a:gd name="T7" fmla="*/ 4408488 h 10000"/>
                <a:gd name="T8" fmla="*/ 0 w 10000"/>
                <a:gd name="T9" fmla="*/ 4023186 h 10000"/>
                <a:gd name="T10" fmla="*/ 2869239 w 10000"/>
                <a:gd name="T11" fmla="*/ 4023627 h 10000"/>
                <a:gd name="T12" fmla="*/ 2869239 w 10000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>
                <a:gd name="T0" fmla="*/ 2869894 w 10002"/>
                <a:gd name="T1" fmla="*/ 0 h 10000"/>
                <a:gd name="T2" fmla="*/ 3275668 w 10002"/>
                <a:gd name="T3" fmla="*/ 0 h 10000"/>
                <a:gd name="T4" fmla="*/ 3275668 w 10002"/>
                <a:gd name="T5" fmla="*/ 4408488 h 10000"/>
                <a:gd name="T6" fmla="*/ 655 w 10002"/>
                <a:gd name="T7" fmla="*/ 4408488 h 10000"/>
                <a:gd name="T8" fmla="*/ 0 w 10002"/>
                <a:gd name="T9" fmla="*/ 4022745 h 10000"/>
                <a:gd name="T10" fmla="*/ 2869894 w 10002"/>
                <a:gd name="T11" fmla="*/ 4024068 h 10000"/>
                <a:gd name="T12" fmla="*/ 2869894 w 10002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433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219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799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834666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262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69" y="5106692"/>
            <a:ext cx="9794929" cy="1751308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93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76663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 title="Crop Mark"/>
          <p:cNvSpPr/>
          <p:nvPr/>
        </p:nvSpPr>
        <p:spPr bwMode="auto">
          <a:xfrm>
            <a:off x="8151813" y="1685925"/>
            <a:ext cx="3275012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38188" y="6453188"/>
            <a:ext cx="1622425" cy="4048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AD6F558-3E49-4CCA-A1D9-57BEDBEBF738}" type="datetimeFigureOut">
              <a:rPr lang="en-US"/>
              <a:pPr>
                <a:defRPr/>
              </a:pPr>
              <a:t>10/1/21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  <a:prstGeom prst="rect">
            <a:avLst/>
          </a:prstGeom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FC1895DB-EDE2-4FB7-90E6-688AC6AA82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28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2447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740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36806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89783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/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/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08893"/>
            <a:ext cx="3855720" cy="395850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99782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/>
          <p:cNvSpPr/>
          <p:nvPr userDrawn="1"/>
        </p:nvSpPr>
        <p:spPr>
          <a:xfrm>
            <a:off x="0" y="-153988"/>
            <a:ext cx="5303838" cy="7011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/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28917"/>
            <a:ext cx="3855720" cy="3938483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300717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" name="Rectangle 8" title="Side bar"/>
          <p:cNvSpPr/>
          <p:nvPr/>
        </p:nvSpPr>
        <p:spPr>
          <a:xfrm>
            <a:off x="477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0" r:id="rId2"/>
    <p:sldLayoutId id="2147483739" r:id="rId3"/>
    <p:sldLayoutId id="2147483731" r:id="rId4"/>
    <p:sldLayoutId id="2147483732" r:id="rId5"/>
    <p:sldLayoutId id="2147483733" r:id="rId6"/>
    <p:sldLayoutId id="2147483734" r:id="rId7"/>
    <p:sldLayoutId id="2147483740" r:id="rId8"/>
    <p:sldLayoutId id="2147483741" r:id="rId9"/>
    <p:sldLayoutId id="2147483735" r:id="rId10"/>
    <p:sldLayoutId id="2147483736" r:id="rId11"/>
    <p:sldLayoutId id="2147483742" r:id="rId12"/>
    <p:sldLayoutId id="2147483743" r:id="rId1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382588" indent="-382588" algn="l" rtl="0" eaLnBrk="0" fontAlgn="base" hangingPunct="0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i="1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211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355600" y="5114925"/>
            <a:ext cx="1012983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52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8" y="247650"/>
            <a:ext cx="13144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77825"/>
            <a:ext cx="21907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apminder.org/downloads/world-pdf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d.com/talks/hans_rosling_shows_the_best_stats_you_ve_ever_see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owingdata.com/tag/pitfal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owingdata.com/tag/pitfall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dataphys.org/li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iPytKHEwY" TargetMode="External"/><Relationship Id="rId2" Type="http://schemas.openxmlformats.org/officeDocument/2006/relationships/hyperlink" Target="https://www.youtube.com/watch?v=WS5UxLHbUK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5.bin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anenettles.com/webexamples/colorexamples" TargetMode="Externa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1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2.png"/><Relationship Id="rId10" Type="http://schemas.openxmlformats.org/officeDocument/2006/relationships/image" Target="../media/image4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gbookofdashboards.com/dashboards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illion.com/insights/why-great-dashboard-software-doesnt-always-equal-great-dashboards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ckoboard.com/assets/2-terrible-dashboard-example-min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romise.site.uottawa.ca/SERepository/datasets/cm1.arf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ise.site.uottawa.ca/SERepository/datasets/cm1.arf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279400" y="5106988"/>
            <a:ext cx="9794875" cy="1751012"/>
          </a:xfrm>
        </p:spPr>
        <p:txBody>
          <a:bodyPr/>
          <a:lstStyle/>
          <a:p>
            <a:pPr eaLnBrk="1" hangingPunct="1"/>
            <a:r>
              <a:rPr lang="fr-FR" altLang="en-US">
                <a:latin typeface="Avenir Next"/>
              </a:rPr>
              <a:t>Introduction à l'analyse des données</a:t>
            </a:r>
            <a:endParaRPr lang="en-US" altLang="en-US">
              <a:latin typeface="Avenir N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75875" cy="14859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VISUALISATIONS STANDARD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794" y="2171700"/>
            <a:ext cx="9601200" cy="35814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Graphique en ligne/graphique en creux/ligne de chiffres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Histogramme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Graphique en ligne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Boîte à moustache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Graphique à barres</a:t>
            </a:r>
          </a:p>
          <a:p>
            <a:pPr marL="0" indent="0" eaLnBrk="1" fontAlgn="auto" hangingPunct="1"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Nuage de points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2048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18" y="2171700"/>
            <a:ext cx="4070350" cy="157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b="117"/>
          <a:stretch>
            <a:fillRect/>
          </a:stretch>
        </p:blipFill>
        <p:spPr bwMode="auto">
          <a:xfrm>
            <a:off x="5630863" y="4002088"/>
            <a:ext cx="3262312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25" y="4002088"/>
            <a:ext cx="2357438" cy="235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1301750"/>
            <a:ext cx="9612313" cy="2852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VISUALISATION DES DONNÉES POST-ANALYSE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765175" y="4216400"/>
            <a:ext cx="9612313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fr-FR" altLang="en-US" dirty="0"/>
              <a:t>PRINCIPES DE LA VISUALISATION DES DONNÉES 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LES PRINCIPES FONDAMENTAUX DE LA CONCEPTION ANALYTIQUE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dirty="0">
                <a:latin typeface="Dagny OT" panose="020B0504020201020104" pitchFamily="34" charset="0"/>
              </a:rPr>
              <a:t>Le </a:t>
            </a:r>
            <a:r>
              <a:rPr lang="fr-FR" b="1" dirty="0">
                <a:latin typeface="Dagny OT" panose="020B0504020201020104" pitchFamily="34" charset="0"/>
              </a:rPr>
              <a:t>raisonnement</a:t>
            </a:r>
            <a:r>
              <a:rPr lang="fr-FR" dirty="0">
                <a:latin typeface="Dagny OT" panose="020B0504020201020104" pitchFamily="34" charset="0"/>
              </a:rPr>
              <a:t> et la </a:t>
            </a:r>
            <a:r>
              <a:rPr lang="fr-FR" b="1" dirty="0">
                <a:latin typeface="Dagny OT" panose="020B0504020201020104" pitchFamily="34" charset="0"/>
              </a:rPr>
              <a:t>communication</a:t>
            </a:r>
            <a:r>
              <a:rPr lang="fr-FR" dirty="0">
                <a:latin typeface="Dagny OT" panose="020B0504020201020104" pitchFamily="34" charset="0"/>
              </a:rPr>
              <a:t> de nos pensées sont intimement liés à notre vie dans un univers </a:t>
            </a:r>
            <a:r>
              <a:rPr lang="fr-FR" dirty="0" err="1">
                <a:latin typeface="Dagny OT" panose="020B0504020201020104" pitchFamily="34" charset="0"/>
              </a:rPr>
              <a:t>multivariable</a:t>
            </a:r>
            <a:r>
              <a:rPr lang="fr-FR" dirty="0">
                <a:latin typeface="Dagny OT" panose="020B0504020201020104" pitchFamily="34" charset="0"/>
              </a:rPr>
              <a:t>, causal et dynamique.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500" b="1" dirty="0">
              <a:latin typeface="Dagny OT" panose="020B0504020201020104" pitchFamily="34" charset="0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b="1" dirty="0">
                <a:latin typeface="Dagny OT" panose="020B0504020201020104" pitchFamily="34" charset="0"/>
              </a:rPr>
              <a:t>Symétrie </a:t>
            </a:r>
            <a:r>
              <a:rPr lang="fr-FR" dirty="0">
                <a:latin typeface="Dagny OT" panose="020B0504020201020104" pitchFamily="34" charset="0"/>
              </a:rPr>
              <a:t>des présentations visuelles des preuves : les consommateurs devraient rechercher exactement ce que les producteurs devraient fournir, par exemple :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comparaisons significatives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réseaux de causalité et structure sous-jacente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liens multivariés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données intégrées et pertinentes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documentation honnête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0"/>
              </a:rPr>
              <a:t>accent mis sur le contenu</a:t>
            </a:r>
            <a:endParaRPr lang="en-US" i="0" dirty="0">
              <a:latin typeface="Dagny OT" panose="020B05040202010201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3214" y="7938"/>
            <a:ext cx="11398786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[E. Tufte,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Beautiful Evidence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22533" name="Rectangle 3"/>
          <p:cNvSpPr>
            <a:spLocks noChangeArrowheads="1"/>
          </p:cNvSpPr>
          <p:nvPr/>
        </p:nvSpPr>
        <p:spPr bwMode="auto">
          <a:xfrm>
            <a:off x="8491538" y="5176838"/>
            <a:ext cx="359092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fr-FR" altLang="en-US" b="1" dirty="0">
                <a:latin typeface="Dagny OT"/>
              </a:rPr>
              <a:t>Le message est-il bien compris ? Le message est-il transmis ? </a:t>
            </a:r>
            <a:endParaRPr lang="en-US" altLang="en-US" sz="300" dirty="0">
              <a:latin typeface="Dagny O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D16B-4202-664A-8760-E7C09A7B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768350"/>
            <a:ext cx="10987087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7"/>
          <p:cNvSpPr txBox="1">
            <a:spLocks noChangeArrowheads="1"/>
          </p:cNvSpPr>
          <p:nvPr/>
        </p:nvSpPr>
        <p:spPr bwMode="auto">
          <a:xfrm>
            <a:off x="9307513" y="-19050"/>
            <a:ext cx="2884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>
                <a:latin typeface="Dagny OT"/>
                <a:ea typeface="Helvetica Light"/>
                <a:cs typeface="Helvetica Light"/>
              </a:rPr>
              <a:t>[</a:t>
            </a:r>
            <a:r>
              <a:rPr lang="en-US" altLang="en-US">
                <a:latin typeface="Dagny OT"/>
                <a:ea typeface="Helvetica Light"/>
                <a:cs typeface="Helvetica Light"/>
                <a:hlinkClick r:id="rId4"/>
              </a:rPr>
              <a:t>Gapminder Foundation</a:t>
            </a:r>
            <a:r>
              <a:rPr lang="en-US" altLang="en-US">
                <a:latin typeface="Dagny OT"/>
                <a:ea typeface="Helvetica Light"/>
                <a:cs typeface="Helvetica Light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E416C-6860-9942-9085-0944A60C1A03}"/>
              </a:ext>
            </a:extLst>
          </p:cNvPr>
          <p:cNvSpPr txBox="1"/>
          <p:nvPr/>
        </p:nvSpPr>
        <p:spPr>
          <a:xfrm>
            <a:off x="4363064" y="6050290"/>
            <a:ext cx="4118333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Données</a:t>
            </a:r>
            <a:r>
              <a:rPr lang="en-US" dirty="0">
                <a:solidFill>
                  <a:schemeClr val="bg1"/>
                </a:solidFill>
              </a:rPr>
              <a:t> non </a:t>
            </a:r>
            <a:r>
              <a:rPr lang="en-US" dirty="0" err="1">
                <a:solidFill>
                  <a:schemeClr val="bg1"/>
                </a:solidFill>
              </a:rPr>
              <a:t>intégrées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24C9A-FC1F-E84A-B48F-FA9442FFE037}"/>
              </a:ext>
            </a:extLst>
          </p:cNvPr>
          <p:cNvSpPr/>
          <p:nvPr/>
        </p:nvSpPr>
        <p:spPr>
          <a:xfrm>
            <a:off x="1261641" y="5532699"/>
            <a:ext cx="10567686" cy="361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FDE35C-A3D9-374C-88CB-1CD13115FB88}"/>
              </a:ext>
            </a:extLst>
          </p:cNvPr>
          <p:cNvSpPr/>
          <p:nvPr/>
        </p:nvSpPr>
        <p:spPr>
          <a:xfrm>
            <a:off x="928577" y="768972"/>
            <a:ext cx="10567686" cy="361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317500"/>
            <a:ext cx="925195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75FB-B21B-924D-ACAA-A991E19CE427}"/>
              </a:ext>
            </a:extLst>
          </p:cNvPr>
          <p:cNvSpPr txBox="1"/>
          <p:nvPr/>
        </p:nvSpPr>
        <p:spPr>
          <a:xfrm>
            <a:off x="749300" y="17463"/>
            <a:ext cx="11442700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317500"/>
            <a:ext cx="9251950" cy="652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075" y="325438"/>
            <a:ext cx="3379788" cy="32004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1689100"/>
            <a:ext cx="5299075" cy="40005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64623-9F22-1146-8707-99D722823642}"/>
              </a:ext>
            </a:extLst>
          </p:cNvPr>
          <p:cNvSpPr txBox="1"/>
          <p:nvPr/>
        </p:nvSpPr>
        <p:spPr>
          <a:xfrm>
            <a:off x="749300" y="17463"/>
            <a:ext cx="11442700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6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76996-0A7F-4E4C-8867-475C34163EAE}"/>
              </a:ext>
            </a:extLst>
          </p:cNvPr>
          <p:cNvSpPr txBox="1"/>
          <p:nvPr/>
        </p:nvSpPr>
        <p:spPr>
          <a:xfrm>
            <a:off x="3513393" y="6287820"/>
            <a:ext cx="5914513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Comparaisons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significatives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319088"/>
            <a:ext cx="9251950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2193925" y="1044575"/>
            <a:ext cx="6929438" cy="43291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4600" y="6270625"/>
            <a:ext cx="7162800" cy="523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Structure sous-jacente et liens multivariés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7525-3324-A84D-8782-44E152119B7A}"/>
              </a:ext>
            </a:extLst>
          </p:cNvPr>
          <p:cNvSpPr txBox="1"/>
          <p:nvPr/>
        </p:nvSpPr>
        <p:spPr>
          <a:xfrm>
            <a:off x="749300" y="17463"/>
            <a:ext cx="11442700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319088"/>
            <a:ext cx="9251950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47" name="Group 28"/>
          <p:cNvGrpSpPr>
            <a:grpSpLocks/>
          </p:cNvGrpSpPr>
          <p:nvPr/>
        </p:nvGrpSpPr>
        <p:grpSpPr bwMode="auto">
          <a:xfrm>
            <a:off x="1870075" y="442913"/>
            <a:ext cx="8350250" cy="5776912"/>
            <a:chOff x="1024128" y="-154541"/>
            <a:chExt cx="10021822" cy="6932294"/>
          </a:xfrm>
        </p:grpSpPr>
        <p:sp>
          <p:nvSpPr>
            <p:cNvPr id="26" name="Rectangle 25"/>
            <p:cNvSpPr/>
            <p:nvPr/>
          </p:nvSpPr>
          <p:spPr>
            <a:xfrm>
              <a:off x="7654535" y="-154541"/>
              <a:ext cx="3391415" cy="3036570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85596" y="1020843"/>
              <a:ext cx="5039490" cy="2747010"/>
            </a:xfrm>
            <a:prstGeom prst="rect">
              <a:avLst/>
            </a:prstGeom>
            <a:noFill/>
            <a:ln w="76200">
              <a:solidFill>
                <a:srgbClr val="A5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4128" y="3516393"/>
              <a:ext cx="7144835" cy="326136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>
                <a:latin typeface="Dagny OT" panose="020B0504020201020104" pitchFamily="34" charset="7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1AF739-1C56-424E-8B1B-7CA2560B92CC}"/>
              </a:ext>
            </a:extLst>
          </p:cNvPr>
          <p:cNvSpPr txBox="1"/>
          <p:nvPr/>
        </p:nvSpPr>
        <p:spPr>
          <a:xfrm>
            <a:off x="749300" y="17463"/>
            <a:ext cx="11442700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Gapminder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D3873-5241-3F4B-96E1-BE5E6861B763}"/>
              </a:ext>
            </a:extLst>
          </p:cNvPr>
          <p:cNvSpPr txBox="1"/>
          <p:nvPr/>
        </p:nvSpPr>
        <p:spPr>
          <a:xfrm>
            <a:off x="2549525" y="6223000"/>
            <a:ext cx="7162800" cy="523875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/>
              <a:t>Underlying Structure and Multivariate Links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8EFEA-503B-BE42-AA8C-511F66AB1EBB}"/>
              </a:ext>
            </a:extLst>
          </p:cNvPr>
          <p:cNvSpPr txBox="1"/>
          <p:nvPr/>
        </p:nvSpPr>
        <p:spPr>
          <a:xfrm>
            <a:off x="2514600" y="6270625"/>
            <a:ext cx="7162800" cy="523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Structure sous-jacente et liens multivariés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319088"/>
            <a:ext cx="9251950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23"/>
          <p:cNvSpPr/>
          <p:nvPr/>
        </p:nvSpPr>
        <p:spPr>
          <a:xfrm>
            <a:off x="6021388" y="4667250"/>
            <a:ext cx="2038350" cy="849313"/>
          </a:xfrm>
          <a:custGeom>
            <a:avLst/>
            <a:gdLst>
              <a:gd name="connsiteX0" fmla="*/ 0 w 2446985"/>
              <a:gd name="connsiteY0" fmla="*/ 1019654 h 1019654"/>
              <a:gd name="connsiteX1" fmla="*/ 618185 w 2446985"/>
              <a:gd name="connsiteY1" fmla="*/ 15101 h 1019654"/>
              <a:gd name="connsiteX2" fmla="*/ 2446985 w 2446985"/>
              <a:gd name="connsiteY2" fmla="*/ 388589 h 1019654"/>
              <a:gd name="connsiteX3" fmla="*/ 2446985 w 2446985"/>
              <a:gd name="connsiteY3" fmla="*/ 388589 h 101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6985" h="1019654">
                <a:moveTo>
                  <a:pt x="0" y="1019654"/>
                </a:moveTo>
                <a:cubicBezTo>
                  <a:pt x="105177" y="569966"/>
                  <a:pt x="210354" y="120278"/>
                  <a:pt x="618185" y="15101"/>
                </a:cubicBezTo>
                <a:cubicBezTo>
                  <a:pt x="1026016" y="-90076"/>
                  <a:pt x="2446985" y="388589"/>
                  <a:pt x="2446985" y="388589"/>
                </a:cubicBezTo>
                <a:lnTo>
                  <a:pt x="2446985" y="388589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B60C-C16C-1A4A-A8B1-066004B48CAB}"/>
              </a:ext>
            </a:extLst>
          </p:cNvPr>
          <p:cNvSpPr txBox="1"/>
          <p:nvPr/>
        </p:nvSpPr>
        <p:spPr>
          <a:xfrm>
            <a:off x="749300" y="17463"/>
            <a:ext cx="11442700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D8753-44DE-3343-A66C-888C7D8E56B3}"/>
              </a:ext>
            </a:extLst>
          </p:cNvPr>
          <p:cNvSpPr txBox="1"/>
          <p:nvPr/>
        </p:nvSpPr>
        <p:spPr>
          <a:xfrm>
            <a:off x="2549525" y="6223000"/>
            <a:ext cx="7162800" cy="523875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/>
              <a:t>Underlying Structure and Multivariate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7900B-E8BE-1A40-97DC-01228680ADD2}"/>
              </a:ext>
            </a:extLst>
          </p:cNvPr>
          <p:cNvSpPr txBox="1"/>
          <p:nvPr/>
        </p:nvSpPr>
        <p:spPr>
          <a:xfrm>
            <a:off x="2514600" y="6270625"/>
            <a:ext cx="7162800" cy="523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Structure sous-jacente et liens multivariés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38" y="319088"/>
            <a:ext cx="9251950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8666163" y="2474913"/>
            <a:ext cx="1930400" cy="37036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EAA27-C12F-2841-BF8C-740D4D6A2B9F}"/>
              </a:ext>
            </a:extLst>
          </p:cNvPr>
          <p:cNvSpPr txBox="1"/>
          <p:nvPr/>
        </p:nvSpPr>
        <p:spPr>
          <a:xfrm>
            <a:off x="749300" y="17463"/>
            <a:ext cx="11442700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0429F-AE7B-9242-9667-46E8ADDC9FAA}"/>
              </a:ext>
            </a:extLst>
          </p:cNvPr>
          <p:cNvSpPr txBox="1"/>
          <p:nvPr/>
        </p:nvSpPr>
        <p:spPr>
          <a:xfrm>
            <a:off x="4740275" y="6270625"/>
            <a:ext cx="2711450" cy="5238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</a:rPr>
              <a:t>Documentation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525" y="1789113"/>
            <a:ext cx="8361363" cy="20970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6000" b="1" dirty="0"/>
              <a:t>LES PRINCIPES DE LA VISUALISATION DES DONNÉES</a:t>
            </a:r>
            <a:endParaRPr lang="en-US" sz="6000" b="1" dirty="0"/>
          </a:p>
        </p:txBody>
      </p:sp>
      <p:sp>
        <p:nvSpPr>
          <p:cNvPr id="11267" name="Subtitle 9"/>
          <p:cNvSpPr>
            <a:spLocks noGrp="1"/>
          </p:cNvSpPr>
          <p:nvPr>
            <p:ph type="subTitle" idx="1"/>
          </p:nvPr>
        </p:nvSpPr>
        <p:spPr>
          <a:xfrm>
            <a:off x="2679700" y="3956050"/>
            <a:ext cx="6832600" cy="10858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Patrick Boily</a:t>
            </a:r>
            <a:br>
              <a:rPr lang="en-US" altLang="en-US" dirty="0"/>
            </a:br>
            <a:r>
              <a:rPr lang="en-US" altLang="en-US" dirty="0"/>
              <a:t>Data Action Lab | uOttawa | </a:t>
            </a:r>
            <a:r>
              <a:rPr lang="en-US" altLang="en-US" dirty="0" err="1"/>
              <a:t>Idlewyld</a:t>
            </a:r>
            <a:r>
              <a:rPr lang="en-US" altLang="en-US" dirty="0"/>
              <a:t> Analytics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hlinkClick r:id="rId2"/>
              </a:rPr>
              <a:t>pboily@uottawa.ca</a:t>
            </a:r>
            <a:r>
              <a:rPr lang="en-US" alt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4DA107C2-5EE3-D641-B1C1-428A966D3717}"/>
              </a:ext>
            </a:extLst>
          </p:cNvPr>
          <p:cNvSpPr txBox="1">
            <a:spLocks/>
          </p:cNvSpPr>
          <p:nvPr/>
        </p:nvSpPr>
        <p:spPr>
          <a:xfrm>
            <a:off x="5360988" y="6537325"/>
            <a:ext cx="6831012" cy="320675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defRPr/>
            </a:pPr>
            <a:r>
              <a:rPr lang="en-US" sz="1600" dirty="0">
                <a:solidFill>
                  <a:schemeClr val="tx2"/>
                </a:solidFill>
              </a:rPr>
              <a:t>[</a:t>
            </a:r>
            <a:r>
              <a:rPr lang="en-US" sz="1600" dirty="0" err="1">
                <a:solidFill>
                  <a:schemeClr val="tx2"/>
                </a:solidFill>
              </a:rPr>
              <a:t>en</a:t>
            </a:r>
            <a:r>
              <a:rPr lang="en-US" sz="1600" dirty="0">
                <a:solidFill>
                  <a:schemeClr val="tx2"/>
                </a:solidFill>
              </a:rPr>
              <a:t> collaboration avec Stephen Davies | DAVHILL]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RÈGLES FONDAMENTALES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1. </a:t>
            </a:r>
            <a:r>
              <a:rPr lang="en-US" b="1" dirty="0" err="1">
                <a:latin typeface="Dagny OT" panose="020B0504020201020104" pitchFamily="34" charset="0"/>
              </a:rPr>
              <a:t>Vérifiez</a:t>
            </a:r>
            <a:r>
              <a:rPr lang="en-US" b="1" dirty="0">
                <a:latin typeface="Dagny OT" panose="020B0504020201020104" pitchFamily="34" charset="0"/>
              </a:rPr>
              <a:t> les </a:t>
            </a:r>
            <a:r>
              <a:rPr lang="en-US" b="1" dirty="0" err="1">
                <a:latin typeface="Dagny OT" panose="020B0504020201020104" pitchFamily="34" charset="0"/>
              </a:rPr>
              <a:t>données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 err="1">
                <a:latin typeface="Dagny OT" panose="020B0504020201020104" pitchFamily="34" charset="0"/>
              </a:rPr>
              <a:t>valeurs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aberrantes</a:t>
            </a:r>
            <a:r>
              <a:rPr lang="en-US" dirty="0">
                <a:latin typeface="Dagny OT" panose="020B0504020201020104" pitchFamily="34" charset="0"/>
              </a:rPr>
              <a:t>, pics, anomalies</a:t>
            </a:r>
            <a:endParaRPr lang="en-US" sz="100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2. </a:t>
            </a:r>
            <a:r>
              <a:rPr lang="en-US" b="1" dirty="0" err="1">
                <a:latin typeface="Dagny OT" panose="020B0504020201020104" pitchFamily="34" charset="0"/>
              </a:rPr>
              <a:t>Expliquer</a:t>
            </a:r>
            <a:r>
              <a:rPr lang="en-US" b="1" dirty="0">
                <a:latin typeface="Dagny OT" panose="020B0504020201020104" pitchFamily="34" charset="0"/>
              </a:rPr>
              <a:t> le </a:t>
            </a:r>
            <a:r>
              <a:rPr lang="en-US" b="1" dirty="0" err="1">
                <a:latin typeface="Dagny OT" panose="020B0504020201020104" pitchFamily="34" charset="0"/>
              </a:rPr>
              <a:t>codage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fr-FR" dirty="0">
                <a:latin typeface="Dagny OT" panose="020B0504020201020104" pitchFamily="34" charset="0"/>
              </a:rPr>
              <a:t>ne supposez pas que le lecteur sait ce que tout signifie</a:t>
            </a:r>
            <a:endParaRPr lang="en-US" sz="100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3. </a:t>
            </a:r>
            <a:r>
              <a:rPr lang="en-US" b="1" dirty="0" err="1">
                <a:latin typeface="Dagny OT" panose="020B0504020201020104" pitchFamily="34" charset="0"/>
              </a:rPr>
              <a:t>Étiqueter</a:t>
            </a:r>
            <a:r>
              <a:rPr lang="en-US" b="1" dirty="0">
                <a:latin typeface="Dagny OT" panose="020B0504020201020104" pitchFamily="34" charset="0"/>
              </a:rPr>
              <a:t> les axes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fr-FR" dirty="0">
                <a:latin typeface="Dagny OT" panose="020B0504020201020104" pitchFamily="34" charset="0"/>
              </a:rPr>
              <a:t>il est important de connaître l'échelle</a:t>
            </a: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US" sz="100" dirty="0"/>
          </a:p>
          <a:p>
            <a:pPr marL="384048" indent="-384048" eaLnBrk="1" fontAlgn="auto" hangingPunct="1">
              <a:lnSpc>
                <a:spcPct val="100000"/>
              </a:lnSpc>
              <a:defRPr/>
            </a:pPr>
            <a:endParaRPr lang="en-US" sz="100" b="1" dirty="0"/>
          </a:p>
        </p:txBody>
      </p:sp>
      <p:pic>
        <p:nvPicPr>
          <p:cNvPr id="3891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111" y="4026059"/>
            <a:ext cx="4729163" cy="15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29233"/>
            <a:ext cx="473075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2950" y="12700"/>
            <a:ext cx="382905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http://flowingdata.com/tag/pitfalls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RÈGLES FONDAMENTALES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8051800" cy="3806825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4. </a:t>
            </a:r>
            <a:r>
              <a:rPr lang="en-US" b="1" dirty="0" err="1">
                <a:latin typeface="Dagny OT" panose="020B0504020201020104" pitchFamily="34" charset="0"/>
              </a:rPr>
              <a:t>Inclure</a:t>
            </a:r>
            <a:r>
              <a:rPr lang="en-US" b="1" dirty="0">
                <a:latin typeface="Dagny OT" panose="020B0504020201020104" pitchFamily="34" charset="0"/>
              </a:rPr>
              <a:t> les </a:t>
            </a:r>
            <a:r>
              <a:rPr lang="en-US" b="1" dirty="0" err="1">
                <a:latin typeface="Dagny OT" panose="020B0504020201020104" pitchFamily="34" charset="0"/>
              </a:rPr>
              <a:t>unités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fr-FR" dirty="0">
                <a:latin typeface="Dagny OT" panose="020B0504020201020104" pitchFamily="34" charset="0"/>
              </a:rPr>
              <a:t>éliminer le besoin de deviner</a:t>
            </a: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5. </a:t>
            </a:r>
            <a:r>
              <a:rPr lang="en-US" b="1" dirty="0" err="1">
                <a:latin typeface="Dagny OT" panose="020B0504020201020104" pitchFamily="34" charset="0"/>
              </a:rPr>
              <a:t>Contrôlez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0"/>
              </a:rPr>
              <a:t>votre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0"/>
              </a:rPr>
              <a:t>géométrie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fr-FR" dirty="0">
                <a:latin typeface="Dagny OT" panose="020B0504020201020104" pitchFamily="34" charset="0"/>
              </a:rPr>
              <a:t>les cercles et les formes 2D sont dimensionnés en fonction de la surface, les diagrammes à barres en fonction de la longueur.</a:t>
            </a:r>
            <a:endParaRPr lang="en-US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6. </a:t>
            </a:r>
            <a:r>
              <a:rPr lang="en-US" b="1" dirty="0" err="1">
                <a:latin typeface="Dagny OT" panose="020B0504020201020104" pitchFamily="34" charset="0"/>
              </a:rPr>
              <a:t>Indiquez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0"/>
              </a:rPr>
              <a:t>vos</a:t>
            </a:r>
            <a:r>
              <a:rPr lang="en-US" b="1" dirty="0">
                <a:latin typeface="Dagny OT" panose="020B0504020201020104" pitchFamily="34" charset="0"/>
              </a:rPr>
              <a:t> sources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fr-FR" dirty="0">
                <a:latin typeface="Dagny OT" panose="020B0504020201020104" pitchFamily="34" charset="0"/>
              </a:rPr>
              <a:t>protégez-vous, et laissez ceux qui veulent aller plus loin le faire</a:t>
            </a: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0"/>
              </a:rPr>
              <a:t>7. </a:t>
            </a:r>
            <a:r>
              <a:rPr lang="fr-FR" b="1" dirty="0">
                <a:latin typeface="Dagny OT" panose="020B0504020201020104" pitchFamily="34" charset="0"/>
              </a:rPr>
              <a:t>Tenez compte de votre public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fr-FR" dirty="0">
                <a:latin typeface="Dagny OT" panose="020B0504020201020104" pitchFamily="34" charset="0"/>
              </a:rPr>
              <a:t>une affiche peut être verbeuse, une présentation doit être minimaliste</a:t>
            </a:r>
          </a:p>
          <a:p>
            <a:pPr marL="384048" indent="-384048" eaLnBrk="1" fontAlgn="auto" hangingPunct="1">
              <a:lnSpc>
                <a:spcPct val="100000"/>
              </a:lnSpc>
              <a:defRPr/>
            </a:pPr>
            <a:endParaRPr lang="en-US" sz="1000" dirty="0"/>
          </a:p>
        </p:txBody>
      </p:sp>
      <p:pic>
        <p:nvPicPr>
          <p:cNvPr id="3994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" r="481"/>
          <a:stretch>
            <a:fillRect/>
          </a:stretch>
        </p:blipFill>
        <p:spPr bwMode="auto">
          <a:xfrm>
            <a:off x="9531350" y="1885950"/>
            <a:ext cx="2016125" cy="395922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38" y="1854200"/>
            <a:ext cx="1247775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921625" y="2095500"/>
            <a:ext cx="1025525" cy="323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3.5 rayon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1625" y="2938463"/>
            <a:ext cx="125888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3.5 surface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62950" y="12700"/>
            <a:ext cx="3829050" cy="323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http://flowingdata.com/tag/pitfalls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292BE-D83D-824B-814E-D411ED003271}"/>
              </a:ext>
            </a:extLst>
          </p:cNvPr>
          <p:cNvSpPr txBox="1"/>
          <p:nvPr/>
        </p:nvSpPr>
        <p:spPr>
          <a:xfrm>
            <a:off x="9423400" y="5815013"/>
            <a:ext cx="23368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Consommation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d'aubergines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, par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semaine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7494-A393-C046-9D74-64E857A05917}"/>
              </a:ext>
            </a:extLst>
          </p:cNvPr>
          <p:cNvSpPr txBox="1"/>
          <p:nvPr/>
        </p:nvSpPr>
        <p:spPr>
          <a:xfrm>
            <a:off x="9423400" y="1638300"/>
            <a:ext cx="23368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Cas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 de cancer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D70C6-29B0-8244-A940-8BD883D60CCD}"/>
              </a:ext>
            </a:extLst>
          </p:cNvPr>
          <p:cNvSpPr txBox="1"/>
          <p:nvPr/>
        </p:nvSpPr>
        <p:spPr>
          <a:xfrm>
            <a:off x="10488613" y="2119313"/>
            <a:ext cx="835025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Incidence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44F8C-20BA-9844-A581-4CFBA16EBA20}"/>
              </a:ext>
            </a:extLst>
          </p:cNvPr>
          <p:cNvSpPr txBox="1"/>
          <p:nvPr/>
        </p:nvSpPr>
        <p:spPr>
          <a:xfrm>
            <a:off x="10494963" y="2339975"/>
            <a:ext cx="8350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Mortalité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/>
              <a:t>UN MOT SUR L'ACCESSIBILITÉ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764713" cy="3581400"/>
          </a:xfrm>
        </p:spPr>
        <p:txBody>
          <a:bodyPr rtlCol="0">
            <a:normAutofit fontScale="92500"/>
          </a:bodyPr>
          <a:lstStyle/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Les graphiques ne peuvent généralement pas être traduits en braille. Décrire les caractéristiques et les structures émergentes d'une visualisation est une solution possible... </a:t>
            </a:r>
            <a:r>
              <a:rPr lang="fr-FR" b="1" dirty="0">
                <a:latin typeface="Dagny OT" panose="020B0504020201020104" pitchFamily="34" charset="77"/>
              </a:rPr>
              <a:t>si on peut les repérer</a:t>
            </a:r>
            <a:r>
              <a:rPr lang="fr-FR" dirty="0">
                <a:latin typeface="Dagny OT" panose="020B0504020201020104" pitchFamily="34" charset="77"/>
              </a:rPr>
              <a:t>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Les analystes doivent produire des visualisations claires et significatives, mais ils doivent également les décrire, ainsi que leurs caractéristiques, de manière à ce que tout le monde puisse « voir » les informations. Pour cela, il faut que les analystes aient « vu » toutes les informations, ce qui n'est pas toujours possible. 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Conditions : </a:t>
            </a:r>
            <a:r>
              <a:rPr lang="fr-FR" dirty="0">
                <a:latin typeface="Dagny OT" panose="020B0504020201020104" pitchFamily="34" charset="77"/>
              </a:rPr>
              <a:t>daltonisme, basse vision, handicap moteur, handicap cognitif, TDAH, etc.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Meilleures pratiques : </a:t>
            </a:r>
            <a:r>
              <a:rPr lang="fr-FR" dirty="0">
                <a:latin typeface="Dagny OT" panose="020B0504020201020104" pitchFamily="34" charset="77"/>
              </a:rPr>
              <a:t>texte/éléments à fort contraste, zoom/agrandissement, navigation au clavier, conception assistée, résumés courts, fonction défaire/refaire, etc. [F. </a:t>
            </a:r>
            <a:r>
              <a:rPr lang="fr-FR" dirty="0" err="1">
                <a:latin typeface="Dagny OT" panose="020B0504020201020104" pitchFamily="34" charset="77"/>
              </a:rPr>
              <a:t>Elavsky</a:t>
            </a:r>
            <a:r>
              <a:rPr lang="fr-FR" dirty="0">
                <a:latin typeface="Dagny OT" panose="020B0504020201020104" pitchFamily="34" charset="77"/>
              </a:rPr>
              <a:t>]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10025063" y="0"/>
            <a:ext cx="2166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Dagny OT"/>
                <a:ea typeface="Helvetica Light"/>
                <a:cs typeface="Helvetica Light"/>
              </a:rPr>
              <a:t>[</a:t>
            </a:r>
            <a:r>
              <a:rPr lang="en-US" altLang="en-US" sz="1400">
                <a:latin typeface="Dagny OT"/>
                <a:ea typeface="Helvetica Light"/>
                <a:cs typeface="Helvetica Light"/>
                <a:hlinkClick r:id="rId2"/>
              </a:rPr>
              <a:t>http://dataphys.org/list/</a:t>
            </a:r>
            <a:r>
              <a:rPr lang="en-US" altLang="en-US" sz="1400">
                <a:latin typeface="Dagny OT"/>
                <a:ea typeface="Helvetica Light"/>
                <a:cs typeface="Helvetica Light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/>
              <a:t>UN MOT SUR L'ACCESSIBILITÉ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075863" cy="3581400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lnSpc>
                <a:spcPct val="100000"/>
              </a:lnSpc>
              <a:buNone/>
              <a:defRPr/>
            </a:pPr>
            <a:r>
              <a:rPr lang="en-US" b="1" dirty="0">
                <a:latin typeface="Dagny OT" panose="020B0504020201020104" pitchFamily="34" charset="77"/>
              </a:rPr>
              <a:t>Perception des </a:t>
            </a:r>
            <a:r>
              <a:rPr lang="en-US" b="1" dirty="0" err="1">
                <a:latin typeface="Dagny OT" panose="020B0504020201020104" pitchFamily="34" charset="77"/>
              </a:rPr>
              <a:t>données</a:t>
            </a:r>
            <a:r>
              <a:rPr lang="en-US" b="1" dirty="0">
                <a:latin typeface="Dagny OT" panose="020B0504020201020104" pitchFamily="34" charset="77"/>
              </a:rPr>
              <a:t> :</a:t>
            </a:r>
          </a:p>
          <a:p>
            <a:pPr lvl="1" indent="-384048" eaLnBrk="1" fontAlgn="auto" hangingPunct="1">
              <a:lnSpc>
                <a:spcPct val="100000"/>
              </a:lnSpc>
              <a:buSzPct val="100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représentations basées sur la texture</a:t>
            </a:r>
          </a:p>
          <a:p>
            <a:pPr lvl="1" indent="-384048" eaLnBrk="1" fontAlgn="auto" hangingPunct="1">
              <a:lnSpc>
                <a:spcPct val="100000"/>
              </a:lnSpc>
              <a:buSzPct val="100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conversion texte-parole</a:t>
            </a:r>
          </a:p>
          <a:p>
            <a:pPr lvl="1" indent="-384048" eaLnBrk="1" fontAlgn="auto" hangingPunct="1">
              <a:lnSpc>
                <a:spcPct val="100000"/>
              </a:lnSpc>
              <a:buSzPct val="100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son/musique</a:t>
            </a:r>
          </a:p>
          <a:p>
            <a:pPr lvl="1" indent="-384048" eaLnBrk="1" fontAlgn="auto" hangingPunct="1">
              <a:lnSpc>
                <a:spcPct val="100000"/>
              </a:lnSpc>
              <a:buSzPct val="100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représentations basées sur l'odeur ou le goût ( ?!? )</a:t>
            </a:r>
            <a:endParaRPr lang="en-US" sz="10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en-US" b="1" dirty="0" err="1">
                <a:latin typeface="Dagny OT" panose="020B0504020201020104" pitchFamily="34" charset="77"/>
              </a:rPr>
              <a:t>Sonifications</a:t>
            </a:r>
            <a:r>
              <a:rPr lang="en-US" b="1" dirty="0">
                <a:latin typeface="Dagny OT" panose="020B0504020201020104" pitchFamily="34" charset="77"/>
              </a:rPr>
              <a:t>:</a:t>
            </a:r>
          </a:p>
          <a:p>
            <a:pPr lvl="1" indent="-384048" eaLnBrk="1" fontAlgn="auto" hangingPunct="1">
              <a:lnSpc>
                <a:spcPct val="100000"/>
              </a:lnSpc>
              <a:buSzPct val="100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  <a:hlinkClick r:id="rId2"/>
              </a:rPr>
              <a:t>Sons TRAPPIST : le système planétaire TRAPPIST-1 traduit directement en musique</a:t>
            </a:r>
            <a:endParaRPr lang="en-CA" i="0" dirty="0">
              <a:latin typeface="Dagny OT" panose="020B0504020201020104" pitchFamily="34" charset="77"/>
            </a:endParaRPr>
          </a:p>
          <a:p>
            <a:pPr lvl="1" indent="-384048" eaLnBrk="1" fontAlgn="auto" hangingPunct="1">
              <a:lnSpc>
                <a:spcPct val="100000"/>
              </a:lnSpc>
              <a:buSzPct val="100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  <a:hlinkClick r:id="rId3"/>
              </a:rPr>
              <a:t>Écoute des données du Grand collisionneur de hadrons, L. </a:t>
            </a:r>
            <a:r>
              <a:rPr lang="fr-FR" i="0" dirty="0" err="1">
                <a:latin typeface="Dagny OT" panose="020B0504020201020104" pitchFamily="34" charset="77"/>
                <a:hlinkClick r:id="rId3"/>
              </a:rPr>
              <a:t>Asquit</a:t>
            </a:r>
            <a:r>
              <a:rPr lang="en-CA" i="0" dirty="0">
                <a:latin typeface="Dagny OT" panose="020B0504020201020104" pitchFamily="34" charset="77"/>
                <a:hlinkClick r:id="rId3"/>
              </a:rPr>
              <a:t>h</a:t>
            </a:r>
            <a:endParaRPr lang="en-CA" i="0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1B161-9FCC-EE4D-84D8-DB4CC52B8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65175" y="1301750"/>
            <a:ext cx="9612313" cy="28527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Catalogue des </a:t>
            </a:r>
            <a:r>
              <a:rPr lang="en-US" b="1" dirty="0" err="1"/>
              <a:t>visualisations</a:t>
            </a:r>
            <a:endParaRPr lang="en-US" b="1" dirty="0"/>
          </a:p>
        </p:txBody>
      </p:sp>
      <p:sp>
        <p:nvSpPr>
          <p:cNvPr id="43011" name="Text Placeholder 6"/>
          <p:cNvSpPr>
            <a:spLocks noGrp="1"/>
          </p:cNvSpPr>
          <p:nvPr>
            <p:ph type="body" idx="1"/>
          </p:nvPr>
        </p:nvSpPr>
        <p:spPr>
          <a:xfrm>
            <a:off x="765175" y="4216400"/>
            <a:ext cx="9612313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fr-FR" altLang="en-US" dirty="0"/>
              <a:t>PRINCIPES DE LA VISUALISATION DES DONNÉES 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5588"/>
            <a:ext cx="11447463" cy="651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AFFICHAGE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3800" dirty="0">
                <a:latin typeface="Dagny OT" panose="020B0504020201020104" pitchFamily="34" charset="77"/>
              </a:rPr>
              <a:t>Avec les affichages de données, nous essayons de mettre en évidence </a:t>
            </a:r>
            <a:r>
              <a:rPr lang="en-CA" sz="3800" dirty="0">
                <a:latin typeface="Dagny OT" panose="020B0504020201020104" pitchFamily="34" charset="77"/>
              </a:rPr>
              <a:t>: </a:t>
            </a:r>
          </a:p>
          <a:p>
            <a:pPr marL="457200" indent="-457200" algn="just" eaLnBrk="1" fontAlgn="auto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fr-FR" sz="2900" b="1" dirty="0">
                <a:latin typeface="Dagny OT" panose="020B0504020201020104" pitchFamily="34" charset="77"/>
              </a:rPr>
              <a:t>une relation </a:t>
            </a:r>
            <a:r>
              <a:rPr lang="fr-FR" sz="2900" dirty="0">
                <a:latin typeface="Dagny OT" panose="020B0504020201020104" pitchFamily="34" charset="77"/>
              </a:rPr>
              <a:t>(montrer un lien ou une corrélation entre deux ou plusieurs variables) ; </a:t>
            </a:r>
          </a:p>
          <a:p>
            <a:pPr marL="457200" indent="-457200" algn="just" eaLnBrk="1" fontAlgn="auto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fr-FR" sz="2900" b="1" dirty="0">
                <a:latin typeface="Dagny OT" panose="020B0504020201020104" pitchFamily="34" charset="77"/>
              </a:rPr>
              <a:t>une comparaison </a:t>
            </a:r>
            <a:r>
              <a:rPr lang="fr-FR" sz="2900" dirty="0">
                <a:latin typeface="Dagny OT" panose="020B0504020201020104" pitchFamily="34" charset="77"/>
              </a:rPr>
              <a:t>(distinguer certaines variables des autres et montrer comment ces deux variables interagissent) ; </a:t>
            </a:r>
          </a:p>
          <a:p>
            <a:pPr marL="457200" indent="-457200" algn="just" eaLnBrk="1" fontAlgn="auto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fr-FR" sz="2900" b="1" dirty="0">
                <a:latin typeface="Dagny OT" panose="020B0504020201020104" pitchFamily="34" charset="77"/>
              </a:rPr>
              <a:t>une composition </a:t>
            </a:r>
            <a:r>
              <a:rPr lang="fr-FR" sz="2900" dirty="0">
                <a:latin typeface="Dagny OT" panose="020B0504020201020104" pitchFamily="34" charset="77"/>
              </a:rPr>
              <a:t>(rassembler différents types d'informations qui forment un tout et les afficher ensemble), et </a:t>
            </a:r>
          </a:p>
          <a:p>
            <a:pPr marL="457200" indent="-457200" algn="just" eaLnBrk="1" fontAlgn="auto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fr-FR" sz="2900" b="1" dirty="0">
                <a:latin typeface="Dagny OT" panose="020B0504020201020104" pitchFamily="34" charset="77"/>
              </a:rPr>
              <a:t>une distribution </a:t>
            </a:r>
            <a:r>
              <a:rPr lang="fr-FR" sz="2900" dirty="0">
                <a:latin typeface="Dagny OT" panose="020B0504020201020104" pitchFamily="34" charset="77"/>
              </a:rPr>
              <a:t>(présenter une collection d'informations liées ou non pour voir comment elles sont corrélées, le cas échéant, et pour comprendre s'il y a une interaction entre les variables). </a:t>
            </a:r>
            <a:endParaRPr lang="en-CA" sz="290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TEXTE SIMPLE ET TABLEAUX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4448175" cy="3581400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Un ou deux chiffres sur lesquels se concentrer peuvent aider à « planter le décor » et à attirer l'attention sur une partie du rapport.</a:t>
            </a:r>
            <a:endParaRPr lang="en-CA" altLang="en-US" dirty="0">
              <a:latin typeface="Dagny OT"/>
            </a:endParaRPr>
          </a:p>
        </p:txBody>
      </p:sp>
      <p:graphicFrame>
        <p:nvGraphicFramePr>
          <p:cNvPr id="46084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1506082"/>
              </p:ext>
            </p:extLst>
          </p:nvPr>
        </p:nvGraphicFramePr>
        <p:xfrm>
          <a:off x="1058863" y="4049713"/>
          <a:ext cx="2444750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1" name="Chart" r:id="rId3" imgW="2451100" imgH="2387600" progId="Excel.Chart.8">
                  <p:embed/>
                </p:oleObj>
              </mc:Choice>
              <mc:Fallback>
                <p:oleObj name="Chart" r:id="rId3" imgW="2451100" imgH="2387600" progId="Excel.Chart.8">
                  <p:embed/>
                  <p:pic>
                    <p:nvPicPr>
                      <p:cNvPr id="0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4049713"/>
                        <a:ext cx="2444750" cy="238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32D75F-C9FE-44C7-A463-46B8486E5B82}"/>
              </a:ext>
            </a:extLst>
          </p:cNvPr>
          <p:cNvSpPr txBox="1"/>
          <p:nvPr/>
        </p:nvSpPr>
        <p:spPr>
          <a:xfrm>
            <a:off x="3784600" y="3979247"/>
            <a:ext cx="203517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>
                <a:solidFill>
                  <a:srgbClr val="33CCCC"/>
                </a:solidFill>
                <a:latin typeface="Dagny OT" panose="020B0504020201020104" pitchFamily="34" charset="77"/>
              </a:rPr>
              <a:t>95% </a:t>
            </a:r>
            <a:r>
              <a:rPr lang="fr-F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de la population </a:t>
            </a:r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boit du thé aujourd'hui, </a:t>
            </a:r>
            <a:r>
              <a:rPr lang="fr-F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contre</a:t>
            </a:r>
            <a:r>
              <a:rPr lang="fr-FR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 </a:t>
            </a:r>
            <a:r>
              <a:rPr lang="en-US" sz="2000" dirty="0">
                <a:solidFill>
                  <a:srgbClr val="33CCCC"/>
                </a:solidFill>
                <a:latin typeface="Dagny OT" panose="020B0504020201020104" pitchFamily="34" charset="77"/>
              </a:rPr>
              <a:t>75%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en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 2007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E5423-E1EC-7942-A75E-E7DFA1EA887D}"/>
              </a:ext>
            </a:extLst>
          </p:cNvPr>
          <p:cNvSpPr txBox="1">
            <a:spLocks/>
          </p:cNvSpPr>
          <p:nvPr/>
        </p:nvSpPr>
        <p:spPr>
          <a:xfrm>
            <a:off x="5980112" y="2286000"/>
            <a:ext cx="6211888" cy="41402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Les tableaux interagissent avec notre système </a:t>
            </a:r>
            <a:r>
              <a:rPr lang="fr-FR" b="1" dirty="0">
                <a:latin typeface="Dagny OT" panose="020B0504020201020104" pitchFamily="34" charset="77"/>
              </a:rPr>
              <a:t>verbal </a:t>
            </a:r>
            <a:r>
              <a:rPr lang="fr-FR" dirty="0">
                <a:latin typeface="Dagny OT" panose="020B0504020201020104" pitchFamily="34" charset="77"/>
              </a:rPr>
              <a:t>(nous les </a:t>
            </a:r>
            <a:r>
              <a:rPr lang="fr-FR" b="1" dirty="0">
                <a:latin typeface="Dagny OT" panose="020B0504020201020104" pitchFamily="34" charset="77"/>
              </a:rPr>
              <a:t>lisons</a:t>
            </a:r>
            <a:r>
              <a:rPr lang="fr-FR" dirty="0">
                <a:latin typeface="Dagny OT" panose="020B0504020201020104" pitchFamily="34" charset="77"/>
              </a:rPr>
              <a:t>) :</a:t>
            </a:r>
          </a:p>
          <a:p>
            <a:pPr lvl="1" algn="just" fontAlgn="auto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700" i="0" dirty="0">
                <a:latin typeface="Dagny OT" panose="020B0504020201020104" pitchFamily="34" charset="77"/>
              </a:rPr>
              <a:t>utilisé pour </a:t>
            </a:r>
            <a:r>
              <a:rPr lang="fr-FR" sz="1700" b="1" i="0" dirty="0">
                <a:latin typeface="Dagny OT" panose="020B0504020201020104" pitchFamily="34" charset="77"/>
              </a:rPr>
              <a:t>comparer</a:t>
            </a:r>
            <a:r>
              <a:rPr lang="fr-FR" sz="1700" i="0" dirty="0">
                <a:latin typeface="Dagny OT" panose="020B0504020201020104" pitchFamily="34" charset="77"/>
              </a:rPr>
              <a:t> des valeurs</a:t>
            </a:r>
          </a:p>
          <a:p>
            <a:pPr lvl="1" algn="just" fontAlgn="auto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700" i="0" dirty="0">
                <a:latin typeface="Dagny OT" panose="020B0504020201020104" pitchFamily="34" charset="77"/>
              </a:rPr>
              <a:t>le lecteur recherchera </a:t>
            </a:r>
            <a:r>
              <a:rPr lang="fr-FR" sz="1700" b="1" i="0" dirty="0">
                <a:latin typeface="Dagny OT" panose="020B0504020201020104" pitchFamily="34" charset="77"/>
              </a:rPr>
              <a:t>leurs</a:t>
            </a:r>
            <a:r>
              <a:rPr lang="fr-FR" sz="1700" i="0" dirty="0">
                <a:latin typeface="Dagny OT" panose="020B0504020201020104" pitchFamily="34" charset="77"/>
              </a:rPr>
              <a:t> lignes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La conception de la table doit être discrète </a:t>
            </a:r>
            <a:r>
              <a:rPr lang="en-CA" dirty="0">
                <a:latin typeface="Dagny OT" panose="020B0504020201020104" pitchFamily="34" charset="77"/>
              </a:rPr>
              <a:t>:</a:t>
            </a:r>
          </a:p>
          <a:p>
            <a:pPr lvl="1" algn="just" fontAlgn="auto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700" i="0" dirty="0">
                <a:latin typeface="Dagny OT" panose="020B0504020201020104" pitchFamily="34" charset="77"/>
              </a:rPr>
              <a:t>les </a:t>
            </a:r>
            <a:r>
              <a:rPr lang="fr-FR" sz="1700" b="1" i="0" dirty="0">
                <a:latin typeface="Dagny OT" panose="020B0504020201020104" pitchFamily="34" charset="77"/>
              </a:rPr>
              <a:t>données</a:t>
            </a:r>
            <a:r>
              <a:rPr lang="fr-FR" sz="1700" i="0" dirty="0">
                <a:latin typeface="Dagny OT" panose="020B0504020201020104" pitchFamily="34" charset="77"/>
              </a:rPr>
              <a:t> doivent ressortir, pas les bordures</a:t>
            </a:r>
          </a:p>
          <a:p>
            <a:pPr lvl="1" algn="just" fontAlgn="auto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700" i="0" dirty="0">
                <a:latin typeface="Dagny OT" panose="020B0504020201020104" pitchFamily="34" charset="77"/>
              </a:rPr>
              <a:t>tableau dense : utilisez une couleur de ligne </a:t>
            </a:r>
            <a:r>
              <a:rPr lang="fr-FR" sz="1700" b="1" i="0" dirty="0">
                <a:latin typeface="Dagny OT" panose="020B0504020201020104" pitchFamily="34" charset="77"/>
              </a:rPr>
              <a:t>alternée</a:t>
            </a:r>
            <a:endParaRPr lang="en-CA" sz="1700" b="1" dirty="0"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Utilisez la couleur pour exprimer l'intensité/magnitude :</a:t>
            </a:r>
          </a:p>
          <a:p>
            <a:pPr lvl="1" algn="just" fontAlgn="auto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700" i="0" dirty="0">
                <a:latin typeface="Dagny OT" panose="020B0504020201020104" pitchFamily="34" charset="77"/>
              </a:rPr>
              <a:t>utiliser la </a:t>
            </a:r>
            <a:r>
              <a:rPr lang="fr-FR" sz="1700" b="1" i="0" dirty="0">
                <a:latin typeface="Dagny OT" panose="020B0504020201020104" pitchFamily="34" charset="77"/>
              </a:rPr>
              <a:t>saturation d'une seule couleur</a:t>
            </a:r>
          </a:p>
          <a:p>
            <a:pPr lvl="1" algn="just" fontAlgn="auto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700" i="0" dirty="0">
                <a:latin typeface="Dagny OT" panose="020B0504020201020104" pitchFamily="34" charset="77"/>
              </a:rPr>
              <a:t>utiliser une légende pour éliminer les valeurs</a:t>
            </a:r>
            <a:endParaRPr lang="en-CA" sz="170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TABLEAUX ET CARTES THERMIQUES DE TABLEAUX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C113E-58EA-435F-8A94-46F9B39E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80993"/>
              </p:ext>
            </p:extLst>
          </p:nvPr>
        </p:nvGraphicFramePr>
        <p:xfrm>
          <a:off x="1371600" y="2171700"/>
          <a:ext cx="3305175" cy="17378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105">
                  <a:extLst>
                    <a:ext uri="{9D8B030D-6E8A-4147-A177-3AD203B41FA5}">
                      <a16:colId xmlns:a16="http://schemas.microsoft.com/office/drawing/2014/main" val="1778181859"/>
                    </a:ext>
                  </a:extLst>
                </a:gridCol>
                <a:gridCol w="1162491">
                  <a:extLst>
                    <a:ext uri="{9D8B030D-6E8A-4147-A177-3AD203B41FA5}">
                      <a16:colId xmlns:a16="http://schemas.microsoft.com/office/drawing/2014/main" val="1661784330"/>
                    </a:ext>
                  </a:extLst>
                </a:gridCol>
                <a:gridCol w="1169579">
                  <a:extLst>
                    <a:ext uri="{9D8B030D-6E8A-4147-A177-3AD203B41FA5}">
                      <a16:colId xmlns:a16="http://schemas.microsoft.com/office/drawing/2014/main" val="385100527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Nom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L'année</a:t>
                      </a:r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 </a:t>
                      </a:r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dernière</a:t>
                      </a:r>
                      <a:endParaRPr lang="en-US" sz="1800" b="0" i="0" dirty="0">
                        <a:latin typeface="Dagny OT" panose="020B0504020201020104" pitchFamily="34" charset="77"/>
                      </a:endParaRP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Cette</a:t>
                      </a:r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 </a:t>
                      </a:r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année</a:t>
                      </a:r>
                      <a:endParaRPr lang="en-US" sz="1800" b="0" i="0" dirty="0">
                        <a:latin typeface="Dagny OT" panose="020B0504020201020104" pitchFamily="34" charset="77"/>
                      </a:endParaRPr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77457663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Ron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20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3361584318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b="0" i="0">
                          <a:latin typeface="Dagny OT" panose="020B0504020201020104" pitchFamily="34" charset="77"/>
                        </a:rPr>
                        <a:t>Fred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131651694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r>
                        <a:rPr lang="en-US" sz="1800" b="0" i="0">
                          <a:latin typeface="Dagny OT" panose="020B0504020201020104" pitchFamily="34" charset="77"/>
                        </a:rPr>
                        <a:t>George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>
                          <a:latin typeface="Dagny OT" panose="020B0504020201020104" pitchFamily="34" charset="77"/>
                        </a:rPr>
                        <a:t>10</a:t>
                      </a:r>
                    </a:p>
                  </a:txBody>
                  <a:tcPr marT="45740" marB="4574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15</a:t>
                      </a:r>
                    </a:p>
                  </a:txBody>
                  <a:tcPr marT="45740" marB="45740"/>
                </a:tc>
                <a:extLst>
                  <a:ext uri="{0D108BD9-81ED-4DB2-BD59-A6C34878D82A}">
                    <a16:rowId xmlns:a16="http://schemas.microsoft.com/office/drawing/2014/main" val="29824231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B984C0-6803-4FEA-969F-2E0D34FB2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892680"/>
              </p:ext>
            </p:extLst>
          </p:nvPr>
        </p:nvGraphicFramePr>
        <p:xfrm>
          <a:off x="1265238" y="4179888"/>
          <a:ext cx="3517900" cy="1737877"/>
        </p:xfrm>
        <a:graphic>
          <a:graphicData uri="http://schemas.openxmlformats.org/drawingml/2006/table">
            <a:tbl>
              <a:tblPr firstRow="1"/>
              <a:tblGrid>
                <a:gridCol w="996779">
                  <a:extLst>
                    <a:ext uri="{9D8B030D-6E8A-4147-A177-3AD203B41FA5}">
                      <a16:colId xmlns:a16="http://schemas.microsoft.com/office/drawing/2014/main" val="1778181859"/>
                    </a:ext>
                  </a:extLst>
                </a:gridCol>
                <a:gridCol w="1217331">
                  <a:extLst>
                    <a:ext uri="{9D8B030D-6E8A-4147-A177-3AD203B41FA5}">
                      <a16:colId xmlns:a16="http://schemas.microsoft.com/office/drawing/2014/main" val="1661784330"/>
                    </a:ext>
                  </a:extLst>
                </a:gridCol>
                <a:gridCol w="1303790">
                  <a:extLst>
                    <a:ext uri="{9D8B030D-6E8A-4147-A177-3AD203B41FA5}">
                      <a16:colId xmlns:a16="http://schemas.microsoft.com/office/drawing/2014/main" val="385100527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>
                          <a:latin typeface="Dagny OT" panose="020B0504020201020104" pitchFamily="34" charset="77"/>
                        </a:rPr>
                        <a:t>Nom</a:t>
                      </a:r>
                    </a:p>
                  </a:txBody>
                  <a:tcPr marL="91407" marR="91407" marT="45740" marB="4574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L'année</a:t>
                      </a:r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 </a:t>
                      </a:r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dernière</a:t>
                      </a:r>
                      <a:endParaRPr lang="en-US" sz="1800" b="0" i="0" dirty="0">
                        <a:latin typeface="Dagny OT" panose="020B0504020201020104" pitchFamily="34" charset="77"/>
                      </a:endParaRP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Cette</a:t>
                      </a:r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 </a:t>
                      </a:r>
                      <a:r>
                        <a:rPr lang="en-US" sz="1800" b="0" i="0" dirty="0" err="1">
                          <a:latin typeface="Dagny OT" panose="020B0504020201020104" pitchFamily="34" charset="77"/>
                        </a:rPr>
                        <a:t>année</a:t>
                      </a:r>
                      <a:endParaRPr lang="en-US" sz="1800" b="0" i="0" dirty="0">
                        <a:latin typeface="Dagny OT" panose="020B0504020201020104" pitchFamily="34" charset="77"/>
                      </a:endParaRP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457663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Ron</a:t>
                      </a:r>
                    </a:p>
                  </a:txBody>
                  <a:tcPr marL="91407" marR="91407" marT="45740" marB="4574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20</a:t>
                      </a: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1584318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Dagny OT" panose="020B0504020201020104" pitchFamily="34" charset="77"/>
                        </a:rPr>
                        <a:t>Fred</a:t>
                      </a:r>
                    </a:p>
                  </a:txBody>
                  <a:tcPr marL="91407" marR="91407" marT="45740" marB="4574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51694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>
                          <a:latin typeface="Dagny OT" panose="020B0504020201020104" pitchFamily="34" charset="77"/>
                        </a:rPr>
                        <a:t>George</a:t>
                      </a:r>
                    </a:p>
                  </a:txBody>
                  <a:tcPr marL="91407" marR="91407" marT="45740" marB="4574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10</a:t>
                      </a: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>
                          <a:latin typeface="Dagny OT" panose="020B0504020201020104" pitchFamily="34" charset="77"/>
                        </a:rPr>
                        <a:t>15</a:t>
                      </a:r>
                    </a:p>
                  </a:txBody>
                  <a:tcPr marL="91407" marR="91407" marT="45740" marB="4574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423121"/>
                  </a:ext>
                </a:extLst>
              </a:tr>
            </a:tbl>
          </a:graphicData>
        </a:graphic>
      </p:graphicFrame>
      <p:pic>
        <p:nvPicPr>
          <p:cNvPr id="4714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774825"/>
            <a:ext cx="3935412" cy="439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4"/>
          <p:cNvSpPr>
            <a:spLocks noGrp="1"/>
          </p:cNvSpPr>
          <p:nvPr>
            <p:ph type="title"/>
          </p:nvPr>
        </p:nvSpPr>
        <p:spPr>
          <a:xfrm>
            <a:off x="1371599" y="685800"/>
            <a:ext cx="9828213" cy="1485900"/>
          </a:xfrm>
        </p:spPr>
        <p:txBody>
          <a:bodyPr/>
          <a:lstStyle/>
          <a:p>
            <a:pPr eaLnBrk="1" hangingPunct="1"/>
            <a:r>
              <a:rPr lang="en-CA" b="1" dirty="0"/>
              <a:t>DIAGRAMMES DE DISPERSION (</a:t>
            </a:r>
            <a:r>
              <a:rPr lang="fr-FR" b="1" dirty="0"/>
              <a:t>« SCATTERPLOTS »)</a:t>
            </a:r>
            <a:endParaRPr lang="en-US" altLang="en-US" b="1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701229" cy="3581400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Montrer la relation entre 2 variables ( diagramme de dispersion ) ou 3 variables ( diagramme à bulles ) :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utiliser des lignes moyennes (lignes en pointillés) pour fournir un contexte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beaucoup moins d'options dans Power BI que dans R ou Excel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envisagez d'utiliser des regroupements pour plus de clarté (par exemple, des </a:t>
            </a:r>
            <a:r>
              <a:rPr lang="fr-FR" altLang="en-US" b="1" i="0" dirty="0">
                <a:latin typeface="Dagny OT"/>
              </a:rPr>
              <a:t>gradients</a:t>
            </a:r>
            <a:r>
              <a:rPr lang="fr-FR" altLang="en-US" i="0" dirty="0">
                <a:latin typeface="Dagny OT"/>
              </a:rPr>
              <a:t> de couleur).</a:t>
            </a:r>
            <a:endParaRPr lang="en-CA" altLang="en-US" i="0" dirty="0">
              <a:latin typeface="Dagny OT"/>
            </a:endParaRPr>
          </a:p>
        </p:txBody>
      </p:sp>
      <p:pic>
        <p:nvPicPr>
          <p:cNvPr id="4813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2349500"/>
            <a:ext cx="3417888" cy="395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D6BA0-E2B1-487A-84F1-EEB6B1E2C2AA}"/>
              </a:ext>
            </a:extLst>
          </p:cNvPr>
          <p:cNvSpPr txBox="1"/>
          <p:nvPr/>
        </p:nvSpPr>
        <p:spPr>
          <a:xfrm>
            <a:off x="7536648" y="1641475"/>
            <a:ext cx="390844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Combien de temps faut-il laisser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infuser la tasse de thé parfaite ?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"/>
          <p:cNvSpPr txBox="1">
            <a:spLocks noChangeArrowheads="1"/>
          </p:cNvSpPr>
          <p:nvPr/>
        </p:nvSpPr>
        <p:spPr bwMode="auto">
          <a:xfrm>
            <a:off x="1666875" y="2613025"/>
            <a:ext cx="88582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sz="240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« La recherche ne se limite plus à la collecte et au traitement des données, mais à leur gestion, leur analyse et leur visualisation. »</a:t>
            </a:r>
            <a:endParaRPr lang="en-US" altLang="en-US" sz="1400">
              <a:solidFill>
                <a:schemeClr val="tx2"/>
              </a:solidFill>
              <a:latin typeface="Dagny OT"/>
              <a:ea typeface="Helvetica Light"/>
              <a:cs typeface="Helvetica Light"/>
            </a:endParaRPr>
          </a:p>
          <a:p>
            <a:pPr algn="r" eaLnBrk="1" hangingPunct="1"/>
            <a:r>
              <a:rPr lang="en-US" altLang="en-US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@DamianMingle</a:t>
            </a: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GRAPHIQUE EN LIGNE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BD6E5D-17C5-4532-970F-C9B3DF1514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 eaLnBrk="1" hangingPunct="1">
              <a:defRPr/>
            </a:pPr>
            <a:r>
              <a:rPr lang="en-CA" dirty="0">
                <a:noFill/>
              </a:rPr>
              <a:t> </a:t>
            </a:r>
          </a:p>
        </p:txBody>
      </p:sp>
      <p:pic>
        <p:nvPicPr>
          <p:cNvPr id="4915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4352925"/>
            <a:ext cx="62420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E4950-2AD4-A449-A51C-08E46B0ED3CD}"/>
              </a:ext>
            </a:extLst>
          </p:cNvPr>
          <p:cNvSpPr txBox="1"/>
          <p:nvPr/>
        </p:nvSpPr>
        <p:spPr>
          <a:xfrm>
            <a:off x="3820139" y="6384925"/>
            <a:ext cx="6439583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5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Comparaison des pays - tasses de thé bues par semaine et par personne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Dagny OT" panose="020B05040202010201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371600" y="1929656"/>
                <a:ext cx="10593573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latin typeface="Dagny OT" panose="020B0504020201020104" pitchFamily="34" charset="77"/>
                  </a:rPr>
                  <a:t>Le graphique en  ligne peut montrer une seule série de données (particulièrement utile pour les </a:t>
                </a:r>
                <a:r>
                  <a:rPr lang="fr-FR" sz="2000" b="1" dirty="0">
                    <a:latin typeface="Dagny OT" panose="020B0504020201020104" pitchFamily="34" charset="77"/>
                  </a:rPr>
                  <a:t>séries chronologiques</a:t>
                </a:r>
                <a:r>
                  <a:rPr lang="fr-FR" sz="2000" dirty="0">
                    <a:latin typeface="Dagny OT" panose="020B0504020201020104" pitchFamily="34" charset="77"/>
                  </a:rPr>
                  <a:t>). </a:t>
                </a:r>
              </a:p>
              <a:p>
                <a:endParaRPr lang="fr-FR" sz="500" dirty="0">
                  <a:latin typeface="Dagny OT" panose="020B0504020201020104" pitchFamily="34" charset="77"/>
                </a:endParaRPr>
              </a:p>
              <a:p>
                <a:endParaRPr lang="fr-FR" sz="1000" dirty="0">
                  <a:latin typeface="Dagny OT" panose="020B0504020201020104" pitchFamily="34" charset="77"/>
                </a:endParaRPr>
              </a:p>
              <a:p>
                <a:r>
                  <a:rPr lang="fr-FR" sz="2000" dirty="0">
                    <a:latin typeface="Dagny OT" panose="020B0504020201020104" pitchFamily="34" charset="77"/>
                  </a:rPr>
                  <a:t>L'échelle de l'axe doit être </a:t>
                </a:r>
                <a:r>
                  <a:rPr lang="fr-FR" sz="2000" b="1" dirty="0">
                    <a:latin typeface="Dagny OT" panose="020B0504020201020104" pitchFamily="34" charset="77"/>
                  </a:rPr>
                  <a:t>claire</a:t>
                </a:r>
                <a:r>
                  <a:rPr lang="fr-FR" sz="2000" dirty="0">
                    <a:latin typeface="Dagny OT" panose="020B0504020201020104" pitchFamily="34" charset="77"/>
                  </a:rPr>
                  <a:t> et </a:t>
                </a:r>
                <a:r>
                  <a:rPr lang="fr-FR" sz="2000" b="1" dirty="0">
                    <a:latin typeface="Dagny OT" panose="020B0504020201020104" pitchFamily="34" charset="77"/>
                  </a:rPr>
                  <a:t>pertinente</a:t>
                </a:r>
                <a:r>
                  <a:rPr lang="fr-FR" sz="2000" dirty="0">
                    <a:latin typeface="Dagny OT" panose="020B0504020201020104" pitchFamily="34" charset="77"/>
                  </a:rPr>
                  <a:t>.</a:t>
                </a:r>
              </a:p>
              <a:p>
                <a:endParaRPr lang="fr-FR" sz="500" dirty="0">
                  <a:latin typeface="Dagny OT" panose="020B0504020201020104" pitchFamily="34" charset="77"/>
                </a:endParaRPr>
              </a:p>
              <a:p>
                <a:endParaRPr lang="fr-FR" sz="1000" dirty="0">
                  <a:latin typeface="Dagny OT" panose="020B0504020201020104" pitchFamily="34" charset="77"/>
                </a:endParaRPr>
              </a:p>
              <a:p>
                <a:r>
                  <a:rPr lang="fr-FR" sz="2000" dirty="0">
                    <a:latin typeface="Dagny OT" panose="020B0504020201020104" pitchFamily="34" charset="77"/>
                  </a:rPr>
                  <a:t>Vous pouvez souhaiter « </a:t>
                </a:r>
                <a:r>
                  <a:rPr lang="fr-FR" sz="2000" b="1" dirty="0">
                    <a:latin typeface="Dagny OT" panose="020B0504020201020104" pitchFamily="34" charset="77"/>
                  </a:rPr>
                  <a:t>ancrer</a:t>
                </a:r>
                <a:r>
                  <a:rPr lang="fr-FR" sz="2000" dirty="0">
                    <a:latin typeface="Dagny OT" panose="020B0504020201020104" pitchFamily="34" charset="77"/>
                  </a:rPr>
                  <a:t> » l'axe des </a:t>
                </a:r>
                <a14:m>
                  <m:oMath xmlns:m="http://schemas.openxmlformats.org/officeDocument/2006/math">
                    <m:r>
                      <a:rPr lang="fr-FR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FR" sz="2000" dirty="0">
                    <a:latin typeface="Dagny OT" panose="020B0504020201020104" pitchFamily="34" charset="77"/>
                  </a:rPr>
                  <a:t> si vous utilisez des filtres dynamiques. </a:t>
                </a:r>
              </a:p>
              <a:p>
                <a:pPr marL="742950" lvl="1" indent="-285750">
                  <a:buFont typeface="Wingdings" panose="05000000000000000000" pitchFamily="2" charset="2"/>
                  <a:buChar char="§"/>
                </a:pPr>
                <a:r>
                  <a:rPr lang="fr-FR" sz="2000" dirty="0">
                    <a:latin typeface="Dagny OT" panose="020B0504020201020104" pitchFamily="34" charset="77"/>
                  </a:rPr>
                  <a:t>sinon, le graphique peut se déplacer au fil des interactions.</a:t>
                </a:r>
                <a:endParaRPr lang="en-CA" sz="200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29656"/>
                <a:ext cx="10593573" cy="2092881"/>
              </a:xfrm>
              <a:prstGeom prst="rect">
                <a:avLst/>
              </a:prstGeom>
              <a:blipFill>
                <a:blip r:embed="rId3"/>
                <a:stretch>
                  <a:fillRect l="-599" t="-1818" b="-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GRAPHIQUE À BARRES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B807F2-ED4D-4A0E-B4B8-AEF1A09867DF}"/>
              </a:ext>
            </a:extLst>
          </p:cNvPr>
          <p:cNvSpPr txBox="1">
            <a:spLocks/>
          </p:cNvSpPr>
          <p:nvPr/>
        </p:nvSpPr>
        <p:spPr>
          <a:xfrm>
            <a:off x="5842000" y="1984374"/>
            <a:ext cx="5912998" cy="46622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fr-FR" b="1" dirty="0">
                <a:solidFill>
                  <a:schemeClr val="tx1"/>
                </a:solidFill>
                <a:latin typeface="Dagny OT" panose="020B0504020201020104" pitchFamily="34" charset="77"/>
              </a:rPr>
              <a:t>Polyvalent</a:t>
            </a:r>
            <a:r>
              <a:rPr lang="fr-FR" dirty="0">
                <a:solidFill>
                  <a:schemeClr val="tx1"/>
                </a:solidFill>
                <a:latin typeface="Dagny OT" panose="020B0504020201020104" pitchFamily="34" charset="77"/>
              </a:rPr>
              <a:t> et utile.</a:t>
            </a: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fr-FR" sz="600" dirty="0">
              <a:solidFill>
                <a:schemeClr val="tx1"/>
              </a:solidFill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fr-FR" dirty="0">
                <a:solidFill>
                  <a:schemeClr val="tx1"/>
                </a:solidFill>
                <a:latin typeface="Dagny OT" panose="020B0504020201020104" pitchFamily="34" charset="77"/>
              </a:rPr>
              <a:t>Utilisez TOUJOURS ( ? ) une ligne de base zéro.</a:t>
            </a: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fr-FR" sz="600" dirty="0">
              <a:solidFill>
                <a:schemeClr val="tx1"/>
              </a:solidFill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fr-FR" dirty="0">
                <a:solidFill>
                  <a:schemeClr val="tx1"/>
                </a:solidFill>
                <a:latin typeface="Dagny OT" panose="020B0504020201020104" pitchFamily="34" charset="77"/>
              </a:rPr>
              <a:t>Utilisez l'axe du graphique OU les étiquettes de données : l'axe pour les déclarations générales, les étiquettes de données pour les détails.</a:t>
            </a: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fr-FR" sz="600" dirty="0">
              <a:solidFill>
                <a:schemeClr val="tx1"/>
              </a:solidFill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fr-FR" dirty="0">
                <a:solidFill>
                  <a:schemeClr val="tx1"/>
                </a:solidFill>
                <a:latin typeface="Dagny OT" panose="020B0504020201020104" pitchFamily="34" charset="77"/>
              </a:rPr>
              <a:t>Les graphiques horizontaux sont apparemment </a:t>
            </a:r>
            <a:r>
              <a:rPr lang="fr-FR" b="1" dirty="0">
                <a:solidFill>
                  <a:schemeClr val="tx1"/>
                </a:solidFill>
                <a:latin typeface="Dagny OT" panose="020B0504020201020104" pitchFamily="34" charset="77"/>
              </a:rPr>
              <a:t>plus faciles à lire </a:t>
            </a:r>
            <a:r>
              <a:rPr lang="fr-FR" dirty="0">
                <a:solidFill>
                  <a:schemeClr val="tx1"/>
                </a:solidFill>
                <a:latin typeface="Dagny OT" panose="020B0504020201020104" pitchFamily="34" charset="77"/>
              </a:rPr>
              <a:t>(selon de nombreuses études).</a:t>
            </a: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endParaRPr lang="fr-FR" sz="600" dirty="0">
              <a:solidFill>
                <a:schemeClr val="tx1"/>
              </a:solidFill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00000"/>
              </a:lnSpc>
              <a:spcAft>
                <a:spcPts val="0"/>
              </a:spcAft>
              <a:buNone/>
              <a:defRPr/>
            </a:pPr>
            <a:r>
              <a:rPr lang="fr-FR" dirty="0">
                <a:solidFill>
                  <a:schemeClr val="tx1"/>
                </a:solidFill>
                <a:latin typeface="Dagny OT" panose="020B0504020201020104" pitchFamily="34" charset="77"/>
              </a:rPr>
              <a:t>Pensez à l'ordre des catégories.</a:t>
            </a:r>
            <a:endParaRPr lang="en-CA" dirty="0">
              <a:solidFill>
                <a:schemeClr val="tx1"/>
              </a:solidFill>
              <a:latin typeface="Dagny OT" panose="020B0504020201020104" pitchFamily="34" charset="77"/>
            </a:endParaRPr>
          </a:p>
          <a:p>
            <a:pPr algn="just" fontAlgn="auto">
              <a:lnSpc>
                <a:spcPct val="100000"/>
              </a:lnSpc>
              <a:spcAft>
                <a:spcPts val="0"/>
              </a:spcAft>
              <a:defRPr/>
            </a:pPr>
            <a:endParaRPr lang="en-CA" dirty="0">
              <a:latin typeface="Dagny OT" panose="020B0504020201020104" pitchFamily="34" charset="77"/>
            </a:endParaRPr>
          </a:p>
        </p:txBody>
      </p:sp>
      <p:graphicFrame>
        <p:nvGraphicFramePr>
          <p:cNvPr id="50180" name="Chart 9"/>
          <p:cNvGraphicFramePr>
            <a:graphicFrameLocks/>
          </p:cNvGraphicFramePr>
          <p:nvPr/>
        </p:nvGraphicFramePr>
        <p:xfrm>
          <a:off x="1233488" y="2035175"/>
          <a:ext cx="3370262" cy="199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0" name="Chart" r:id="rId3" imgW="3377477" imgH="2005758" progId="Excel.Chart.8">
                  <p:embed/>
                </p:oleObj>
              </mc:Choice>
              <mc:Fallback>
                <p:oleObj name="Chart" r:id="rId3" imgW="3377477" imgH="2005758" progId="Excel.Chart.8">
                  <p:embed/>
                  <p:pic>
                    <p:nvPicPr>
                      <p:cNvPr id="0" name="Chart 9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2035175"/>
                        <a:ext cx="3370262" cy="199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1" name="Chart 10"/>
          <p:cNvGraphicFramePr>
            <a:graphicFrameLocks/>
          </p:cNvGraphicFramePr>
          <p:nvPr/>
        </p:nvGraphicFramePr>
        <p:xfrm>
          <a:off x="835025" y="4143375"/>
          <a:ext cx="4648200" cy="207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71" name="Chart" r:id="rId5" imgW="4651651" imgH="2085013" progId="Excel.Chart.8">
                  <p:embed/>
                </p:oleObj>
              </mc:Choice>
              <mc:Fallback>
                <p:oleObj name="Chart" r:id="rId5" imgW="4651651" imgH="2085013" progId="Excel.Chart.8">
                  <p:embed/>
                  <p:pic>
                    <p:nvPicPr>
                      <p:cNvPr id="0" name="Char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4143375"/>
                        <a:ext cx="4648200" cy="207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 dirty="0"/>
              <a:t>TYPES DE GRAPHIQUES</a:t>
            </a:r>
            <a:endParaRPr lang="en-US" alt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403AE-B19D-3349-9CD6-71C9EEB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rtlCol="0">
            <a:normAutofit/>
          </a:bodyPr>
          <a:lstStyle/>
          <a:p>
            <a:pPr marL="0" indent="0" eaLnBrk="1" fontAlgn="auto" hangingPunct="1">
              <a:buNone/>
              <a:defRPr/>
            </a:pPr>
            <a:r>
              <a:rPr lang="fr-FR" dirty="0"/>
              <a:t>Diagrammes à barres empilées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à barres à 100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de zone</a:t>
            </a:r>
          </a:p>
          <a:p>
            <a:pPr marL="0" indent="0" eaLnBrk="1" fontAlgn="auto" hangingPunct="1">
              <a:buNone/>
              <a:defRPr/>
            </a:pPr>
            <a:r>
              <a:rPr lang="fr-FR" dirty="0" err="1"/>
              <a:t>Treemaps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à jauges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Cartes thermiques et cartes </a:t>
            </a:r>
            <a:br>
              <a:rPr lang="fr-FR" dirty="0"/>
            </a:br>
            <a:r>
              <a:rPr lang="fr-FR" dirty="0"/>
              <a:t>de </a:t>
            </a:r>
            <a:r>
              <a:rPr lang="fr-FR" dirty="0" err="1"/>
              <a:t>choroplèthe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Cartes géographiques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Coordonnées parallèles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Visages de </a:t>
            </a:r>
            <a:r>
              <a:rPr lang="fr-FR" dirty="0" err="1"/>
              <a:t>Chernoff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Nuages de mots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Diagrammes de réseau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Dendrogrammes et arbres</a:t>
            </a:r>
          </a:p>
          <a:p>
            <a:pPr marL="0" indent="0" eaLnBrk="1" fontAlgn="auto" hangingPunct="1">
              <a:buNone/>
              <a:defRPr/>
            </a:pPr>
            <a:r>
              <a:rPr lang="fr-FR" dirty="0" err="1"/>
              <a:t>Sparklines</a:t>
            </a:r>
            <a:endParaRPr lang="fr-FR" dirty="0"/>
          </a:p>
          <a:p>
            <a:pPr marL="0" indent="0" eaLnBrk="1" fontAlgn="auto" hangingPunct="1">
              <a:buNone/>
              <a:defRPr/>
            </a:pPr>
            <a:r>
              <a:rPr lang="fr-FR" dirty="0"/>
              <a:t>Graphiques interactifs</a:t>
            </a:r>
          </a:p>
          <a:p>
            <a:pPr marL="0" indent="0" eaLnBrk="1" fontAlgn="auto" hangingPunct="1">
              <a:buNone/>
              <a:defRPr/>
            </a:pPr>
            <a:r>
              <a:rPr lang="fr-FR" dirty="0"/>
              <a:t>Petits multiples, etc.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GRAPHIQUES À ÉVITER</a:t>
            </a:r>
            <a:endParaRPr lang="en-US" altLang="en-US" sz="3000" dirty="0"/>
          </a:p>
        </p:txBody>
      </p:sp>
      <p:sp>
        <p:nvSpPr>
          <p:cNvPr id="53251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790700"/>
            <a:ext cx="6386513" cy="3581400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b="1" dirty="0">
                <a:latin typeface="Dagny OT"/>
              </a:rPr>
              <a:t>ÉVITEZ ( ? ) tout ce qui comporte un arc </a:t>
            </a:r>
            <a:r>
              <a:rPr lang="fr-FR" altLang="en-US" dirty="0">
                <a:latin typeface="Dagny OT"/>
              </a:rPr>
              <a:t>(à l'exception de graphiques à jauge) : tarte, beignet, etc. : le cerveau humain a du mal à </a:t>
            </a:r>
            <a:r>
              <a:rPr lang="fr-FR" altLang="en-US" b="1" dirty="0">
                <a:latin typeface="Dagny OT"/>
              </a:rPr>
              <a:t>comparer les arcs </a:t>
            </a:r>
            <a:r>
              <a:rPr lang="fr-FR" altLang="en-US" dirty="0">
                <a:latin typeface="Dagny OT"/>
              </a:rPr>
              <a:t>– sans étiquette, quelle est la différence entre Steve et Bob ?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b="1" dirty="0">
                <a:latin typeface="Dagny OT"/>
              </a:rPr>
              <a:t>ÉVITEZ les graphiques en 3D :</a:t>
            </a:r>
            <a:r>
              <a:rPr lang="fr-FR" altLang="en-US" dirty="0">
                <a:latin typeface="Dagny OT"/>
              </a:rPr>
              <a:t> il est difficile de les comparer visuellement (et ils sont trop </a:t>
            </a:r>
            <a:r>
              <a:rPr lang="fr-FR" altLang="en-US" b="1" dirty="0">
                <a:latin typeface="Dagny OT"/>
              </a:rPr>
              <a:t>encombrés</a:t>
            </a:r>
            <a:r>
              <a:rPr lang="fr-FR" altLang="en-US" dirty="0">
                <a:latin typeface="Dagny OT"/>
              </a:rPr>
              <a:t>).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b="1" dirty="0">
                <a:latin typeface="Dagny OT"/>
              </a:rPr>
              <a:t>ÉVITEZ les graphiques à zones empilées : </a:t>
            </a:r>
            <a:r>
              <a:rPr lang="fr-FR" altLang="en-US" dirty="0">
                <a:latin typeface="Dagny OT"/>
              </a:rPr>
              <a:t>ils sont </a:t>
            </a:r>
            <a:r>
              <a:rPr lang="fr-FR" altLang="en-US" dirty="0" err="1">
                <a:latin typeface="Dagny OT"/>
              </a:rPr>
              <a:t>bcp</a:t>
            </a:r>
            <a:r>
              <a:rPr lang="fr-FR" altLang="en-US" dirty="0">
                <a:latin typeface="Dagny OT"/>
              </a:rPr>
              <a:t> trop déroutants. </a:t>
            </a:r>
            <a:endParaRPr lang="en-CA" altLang="en-US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CA" altLang="en-US" dirty="0">
              <a:latin typeface="Dagny OT"/>
            </a:endParaRPr>
          </a:p>
        </p:txBody>
      </p:sp>
      <p:graphicFrame>
        <p:nvGraphicFramePr>
          <p:cNvPr id="53252" name="Chart 3"/>
          <p:cNvGraphicFramePr>
            <a:graphicFrameLocks/>
          </p:cNvGraphicFramePr>
          <p:nvPr/>
        </p:nvGraphicFramePr>
        <p:xfrm>
          <a:off x="7600950" y="4146550"/>
          <a:ext cx="4402138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3" name="Chart" r:id="rId3" imgW="4413887" imgH="2572735" progId="Excel.Chart.8">
                  <p:embed/>
                </p:oleObj>
              </mc:Choice>
              <mc:Fallback>
                <p:oleObj name="Chart" r:id="rId3" imgW="4413887" imgH="2572735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0950" y="4146550"/>
                        <a:ext cx="4402138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Chart 5"/>
          <p:cNvGraphicFramePr>
            <a:graphicFrameLocks/>
          </p:cNvGraphicFramePr>
          <p:nvPr/>
        </p:nvGraphicFramePr>
        <p:xfrm>
          <a:off x="7758113" y="1790700"/>
          <a:ext cx="4087812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44" name="Chart" r:id="rId5" imgW="4096867" imgH="2804403" progId="Excel.Chart.8">
                  <p:embed/>
                </p:oleObj>
              </mc:Choice>
              <mc:Fallback>
                <p:oleObj name="Chart" r:id="rId5" imgW="4096867" imgH="2804403" progId="Excel.Chart.8">
                  <p:embed/>
                  <p:pic>
                    <p:nvPicPr>
                      <p:cNvPr id="0" name="Char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8113" y="1790700"/>
                        <a:ext cx="4087812" cy="279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4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5062538"/>
            <a:ext cx="4649787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41EF4-931F-8448-B4D0-4914ABDB5B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89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12172950" cy="706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POINTS À RETENIR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Effective data visualizations </a:t>
            </a:r>
            <a:r>
              <a:rPr lang="en-US" altLang="en-US" b="1" dirty="0">
                <a:latin typeface="Dagny OT"/>
              </a:rPr>
              <a:t>provide insights </a:t>
            </a:r>
            <a:r>
              <a:rPr lang="en-US" altLang="en-US" dirty="0">
                <a:latin typeface="Dagny OT"/>
              </a:rPr>
              <a:t>and </a:t>
            </a:r>
            <a:r>
              <a:rPr lang="en-US" altLang="en-US" b="1" dirty="0">
                <a:latin typeface="Dagny OT"/>
              </a:rPr>
              <a:t>facilitate understanding</a:t>
            </a:r>
            <a:r>
              <a:rPr lang="en-US" altLang="en-US" dirty="0">
                <a:latin typeface="Dagny OT"/>
              </a:rPr>
              <a:t>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The basic principles can guide your visualization design and consumption.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Be </a:t>
            </a:r>
            <a:r>
              <a:rPr lang="en-US" altLang="en-US" b="1" dirty="0">
                <a:latin typeface="Dagny OT"/>
              </a:rPr>
              <a:t>creative</a:t>
            </a:r>
            <a:r>
              <a:rPr lang="en-US" altLang="en-US" dirty="0">
                <a:latin typeface="Dagny OT"/>
              </a:rPr>
              <a:t> but keep your data and your representations </a:t>
            </a:r>
            <a:r>
              <a:rPr lang="en-US" altLang="en-US" b="1" dirty="0">
                <a:latin typeface="Dagny OT"/>
              </a:rPr>
              <a:t>honest</a:t>
            </a:r>
            <a:r>
              <a:rPr lang="en-US" altLang="en-US" dirty="0">
                <a:latin typeface="Dagny OT"/>
              </a:rPr>
              <a:t>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Be mindful of attempts to distort trends and conclusions with flashy visuals.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en-US" altLang="en-US" sz="1000" dirty="0">
              <a:latin typeface="Dagny OT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dirty="0">
                <a:latin typeface="Dagny OT"/>
              </a:rPr>
              <a:t>Data and code should be made available along with the displays.</a:t>
            </a:r>
            <a:endParaRPr lang="en-US" altLang="en-US" sz="1600" dirty="0">
              <a:latin typeface="Dagny OT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1301750"/>
            <a:ext cx="9612313" cy="28527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5400" b="1" dirty="0"/>
              <a:t>RÈGLES DE BASE </a:t>
            </a:r>
            <a:br>
              <a:rPr lang="fr-FR" sz="5400" b="1" dirty="0"/>
            </a:br>
            <a:r>
              <a:rPr lang="fr-FR" sz="5400" b="1" dirty="0"/>
              <a:t>CONCEPTION ET MISE EN PAGE</a:t>
            </a:r>
            <a:endParaRPr lang="en-US" sz="5400" b="1" dirty="0"/>
          </a:p>
        </p:txBody>
      </p:sp>
      <p:sp>
        <p:nvSpPr>
          <p:cNvPr id="57347" name="Text Placeholder 2"/>
          <p:cNvSpPr>
            <a:spLocks noGrp="1"/>
          </p:cNvSpPr>
          <p:nvPr>
            <p:ph type="body" idx="1"/>
          </p:nvPr>
        </p:nvSpPr>
        <p:spPr>
          <a:xfrm>
            <a:off x="765175" y="4216400"/>
            <a:ext cx="9612313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fr-FR" altLang="en-US" dirty="0"/>
              <a:t>PRINCIPES DE LA VISUALISATION DES DONNÉES 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TRAITEMENT VISUEL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7985125" cy="4154129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La perception est </a:t>
            </a:r>
            <a:r>
              <a:rPr lang="fr-FR" b="1" dirty="0">
                <a:latin typeface="Dagny OT" panose="020B0504020201020104" pitchFamily="34" charset="77"/>
              </a:rPr>
              <a:t>fragmentée</a:t>
            </a:r>
            <a:r>
              <a:rPr lang="fr-FR" dirty="0">
                <a:latin typeface="Dagny OT" panose="020B0504020201020104" pitchFamily="34" charset="77"/>
              </a:rPr>
              <a:t> – les yeux scrutent constamment.</a:t>
            </a:r>
          </a:p>
          <a:p>
            <a:pPr marL="0" indent="0" eaLnBrk="1" fontAlgn="auto" hangingPunct="1">
              <a:lnSpc>
                <a:spcPct val="110000"/>
              </a:lnSpc>
              <a:buNone/>
              <a:defRPr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La pensée visuelle recherche des modèles</a:t>
            </a:r>
            <a:endParaRPr lang="en-US" dirty="0">
              <a:latin typeface="Dagny OT" panose="020B0504020201020104" pitchFamily="34" charset="77"/>
            </a:endParaRP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b="1" i="0" dirty="0">
                <a:latin typeface="Dagny OT" panose="020B0504020201020104" pitchFamily="34" charset="77"/>
              </a:rPr>
              <a:t>Processus pré-attentifs : </a:t>
            </a:r>
            <a:r>
              <a:rPr lang="fr-FR" i="0" dirty="0">
                <a:latin typeface="Dagny OT" panose="020B0504020201020104" pitchFamily="34" charset="77"/>
              </a:rPr>
              <a:t>rapides, instinctifs, efficaces, multitâches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fr-FR" sz="2100" i="1" dirty="0">
                <a:latin typeface="Dagny OT" panose="020B0504020201020104" pitchFamily="34" charset="77"/>
              </a:rPr>
              <a:t>recueillir des informations et construire des modèles </a:t>
            </a:r>
            <a:r>
              <a:rPr lang="en-US" sz="2100" i="1" dirty="0">
                <a:latin typeface="Dagny OT" panose="020B0504020201020104" pitchFamily="34" charset="77"/>
              </a:rPr>
              <a:t>:</a:t>
            </a:r>
          </a:p>
          <a:p>
            <a:pPr marL="1097236" lvl="4" indent="0" eaLnBrk="1" fontAlgn="auto" hangingPunct="1">
              <a:lnSpc>
                <a:spcPct val="110000"/>
              </a:lnSpc>
              <a:buNone/>
              <a:defRPr/>
            </a:pPr>
            <a:r>
              <a:rPr lang="en-US" sz="1800" dirty="0" err="1">
                <a:latin typeface="Dagny OT" panose="020B0504020201020104" pitchFamily="34" charset="77"/>
              </a:rPr>
              <a:t>caractéristiques</a:t>
            </a:r>
            <a:r>
              <a:rPr lang="en-US" sz="1800" dirty="0">
                <a:latin typeface="Dagny OT" panose="020B0504020201020104" pitchFamily="34" charset="77"/>
              </a:rPr>
              <a:t> → </a:t>
            </a:r>
            <a:r>
              <a:rPr lang="en-US" sz="1800" dirty="0" err="1">
                <a:latin typeface="Dagny OT" panose="020B0504020201020104" pitchFamily="34" charset="77"/>
              </a:rPr>
              <a:t>modèles</a:t>
            </a:r>
            <a:r>
              <a:rPr lang="en-US" sz="1800" dirty="0">
                <a:latin typeface="Dagny OT" panose="020B0504020201020104" pitchFamily="34" charset="77"/>
              </a:rPr>
              <a:t> → </a:t>
            </a:r>
            <a:r>
              <a:rPr lang="en-US" sz="1800" dirty="0" err="1">
                <a:latin typeface="Dagny OT" panose="020B0504020201020104" pitchFamily="34" charset="77"/>
              </a:rPr>
              <a:t>objets</a:t>
            </a:r>
            <a:r>
              <a:rPr lang="en-US" sz="1800" dirty="0">
                <a:latin typeface="Dagny OT" panose="020B0504020201020104" pitchFamily="34" charset="77"/>
              </a:rPr>
              <a:t> </a:t>
            </a: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endParaRPr lang="en-US" sz="100" dirty="0">
              <a:latin typeface="Dagny OT" panose="020B0504020201020104" pitchFamily="34" charset="77"/>
            </a:endParaRP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b="1" i="0" dirty="0">
                <a:latin typeface="Dagny OT" panose="020B0504020201020104" pitchFamily="34" charset="77"/>
              </a:rPr>
              <a:t>Processus attentif : </a:t>
            </a:r>
            <a:r>
              <a:rPr lang="fr-FR" i="0" dirty="0">
                <a:latin typeface="Dagny OT" panose="020B0504020201020104" pitchFamily="34" charset="77"/>
              </a:rPr>
              <a:t>lent, délibéré, ciblé</a:t>
            </a:r>
            <a:r>
              <a:rPr lang="en-US" i="0" dirty="0">
                <a:latin typeface="Dagny OT" panose="020B0504020201020104" pitchFamily="34" charset="77"/>
              </a:rPr>
              <a:t>d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fr-FR" dirty="0">
                <a:latin typeface="Dagny OT" panose="020B0504020201020104" pitchFamily="34" charset="77"/>
              </a:rPr>
              <a:t>découvrir des caractéristiques dans les modèles :</a:t>
            </a:r>
          </a:p>
          <a:p>
            <a:pPr marL="987552" lvl="2" indent="0" eaLnBrk="1" fontAlgn="auto" hangingPunct="1">
              <a:lnSpc>
                <a:spcPct val="110000"/>
              </a:lnSpc>
              <a:buNone/>
              <a:defRPr/>
            </a:pPr>
            <a:r>
              <a:rPr lang="en-US" sz="1600" dirty="0" err="1">
                <a:latin typeface="Dagny OT" panose="020B0504020201020104" pitchFamily="34" charset="77"/>
              </a:rPr>
              <a:t>objets</a:t>
            </a:r>
            <a:r>
              <a:rPr lang="en-US" sz="1600" dirty="0">
                <a:latin typeface="Dagny OT" panose="020B0504020201020104" pitchFamily="34" charset="77"/>
              </a:rPr>
              <a:t> → </a:t>
            </a:r>
            <a:r>
              <a:rPr lang="en-US" sz="1600" dirty="0" err="1">
                <a:latin typeface="Dagny OT" panose="020B0504020201020104" pitchFamily="34" charset="77"/>
              </a:rPr>
              <a:t>modèles</a:t>
            </a:r>
            <a:r>
              <a:rPr lang="en-US" sz="1600" dirty="0">
                <a:latin typeface="Dagny OT" panose="020B0504020201020104" pitchFamily="34" charset="77"/>
              </a:rPr>
              <a:t> → </a:t>
            </a:r>
            <a:r>
              <a:rPr lang="en-US" sz="1600" dirty="0" err="1">
                <a:latin typeface="Dagny OT" panose="020B0504020201020104" pitchFamily="34" charset="77"/>
              </a:rPr>
              <a:t>caractéristiques</a:t>
            </a:r>
            <a:endParaRPr lang="en-US" sz="1600" dirty="0">
              <a:latin typeface="Dagny OT" panose="020B0504020201020104" pitchFamily="34" charset="77"/>
            </a:endParaRPr>
          </a:p>
          <a:p>
            <a:pPr marL="987552" lvl="2" indent="0" eaLnBrk="1" fontAlgn="auto" hangingPunct="1">
              <a:lnSpc>
                <a:spcPct val="110000"/>
              </a:lnSpc>
              <a:buNone/>
              <a:defRPr/>
            </a:pPr>
            <a:endParaRPr lang="en-CA" sz="500" b="1" i="0" dirty="0">
              <a:latin typeface="Dagny OT" panose="020B0504020201020104" pitchFamily="34" charset="77"/>
            </a:endParaRPr>
          </a:p>
          <a:p>
            <a:pPr marL="0" lvl="1" indent="-274364" eaLnBrk="1" fontAlgn="auto" hangingPunct="1">
              <a:lnSpc>
                <a:spcPct val="110000"/>
              </a:lnSpc>
              <a:buNone/>
              <a:defRPr/>
            </a:pPr>
            <a:r>
              <a:rPr lang="fr-FR" b="1" i="0" dirty="0">
                <a:latin typeface="Dagny OT" panose="020B0504020201020104" pitchFamily="34" charset="77"/>
              </a:rPr>
              <a:t>Défi : </a:t>
            </a:r>
            <a:r>
              <a:rPr lang="fr-FR" i="0" dirty="0">
                <a:latin typeface="Dagny OT" panose="020B0504020201020104" pitchFamily="34" charset="77"/>
              </a:rPr>
              <a:t>mettre en évidence un aspect d'un graphique peut rendre les autres aspects plus difficiles à voir.</a:t>
            </a:r>
            <a:endParaRPr lang="en-US" sz="3000" dirty="0">
              <a:latin typeface="Dagny OT" panose="020B0504020201020104" pitchFamily="34" charset="77"/>
            </a:endParaRPr>
          </a:p>
        </p:txBody>
      </p:sp>
      <p:pic>
        <p:nvPicPr>
          <p:cNvPr id="5837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763" y="4389438"/>
            <a:ext cx="1860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413" y="2184400"/>
            <a:ext cx="1860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TextBox 13"/>
          <p:cNvSpPr txBox="1">
            <a:spLocks noChangeArrowheads="1"/>
          </p:cNvSpPr>
          <p:nvPr/>
        </p:nvSpPr>
        <p:spPr bwMode="auto">
          <a:xfrm>
            <a:off x="9728200" y="1814513"/>
            <a:ext cx="1960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b="1" dirty="0">
                <a:latin typeface="Dagny OT" panose="020B0504020201020104" pitchFamily="34" charset="77"/>
              </a:rPr>
              <a:t>pré-attentifs</a:t>
            </a:r>
            <a:endParaRPr lang="en-US" altLang="en-US" b="1" dirty="0">
              <a:solidFill>
                <a:schemeClr val="tx2"/>
              </a:solidFill>
              <a:latin typeface="Dagny OT"/>
              <a:ea typeface="Helvetica Light"/>
              <a:cs typeface="Helvetica Light"/>
            </a:endParaRPr>
          </a:p>
        </p:txBody>
      </p:sp>
      <p:sp>
        <p:nvSpPr>
          <p:cNvPr id="58375" name="TextBox 14"/>
          <p:cNvSpPr txBox="1">
            <a:spLocks noChangeArrowheads="1"/>
          </p:cNvSpPr>
          <p:nvPr/>
        </p:nvSpPr>
        <p:spPr bwMode="auto">
          <a:xfrm>
            <a:off x="9707563" y="4019550"/>
            <a:ext cx="1960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b="1" dirty="0">
                <a:latin typeface="Dagny OT" panose="020B0504020201020104" pitchFamily="34" charset="77"/>
              </a:rPr>
              <a:t>attentif</a:t>
            </a:r>
            <a:endParaRPr lang="en-US" altLang="en-US" b="1" dirty="0">
              <a:solidFill>
                <a:schemeClr val="tx2"/>
              </a:solidFill>
              <a:latin typeface="Dagny OT"/>
              <a:ea typeface="Helvetica Light"/>
              <a:cs typeface="Helvetica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458913"/>
            <a:ext cx="10113962" cy="491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Box 37"/>
          <p:cNvSpPr txBox="1">
            <a:spLocks noChangeArrowheads="1"/>
          </p:cNvSpPr>
          <p:nvPr/>
        </p:nvSpPr>
        <p:spPr bwMode="auto">
          <a:xfrm>
            <a:off x="10018713" y="6048375"/>
            <a:ext cx="167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numérosité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0" name="TextBox 36"/>
          <p:cNvSpPr txBox="1">
            <a:spLocks noChangeArrowheads="1"/>
          </p:cNvSpPr>
          <p:nvPr/>
        </p:nvSpPr>
        <p:spPr bwMode="auto">
          <a:xfrm>
            <a:off x="7107238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netteté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1" name="TextBox 35"/>
          <p:cNvSpPr txBox="1">
            <a:spLocks noChangeArrowheads="1"/>
          </p:cNvSpPr>
          <p:nvPr/>
        </p:nvSpPr>
        <p:spPr bwMode="auto">
          <a:xfrm>
            <a:off x="4306888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taille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2" name="TextBox 34"/>
          <p:cNvSpPr txBox="1">
            <a:spLocks noChangeArrowheads="1"/>
          </p:cNvSpPr>
          <p:nvPr/>
        </p:nvSpPr>
        <p:spPr bwMode="auto">
          <a:xfrm>
            <a:off x="1477963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Dagny OT"/>
                <a:ea typeface="Helvetica Light"/>
                <a:cs typeface="Helvetica Light"/>
              </a:rPr>
              <a:t>form</a:t>
            </a:r>
          </a:p>
        </p:txBody>
      </p:sp>
      <p:sp>
        <p:nvSpPr>
          <p:cNvPr id="60423" name="TextBox 33"/>
          <p:cNvSpPr txBox="1">
            <a:spLocks noChangeArrowheads="1"/>
          </p:cNvSpPr>
          <p:nvPr/>
        </p:nvSpPr>
        <p:spPr bwMode="auto">
          <a:xfrm>
            <a:off x="4245436" y="6048375"/>
            <a:ext cx="1926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intensité</a:t>
            </a:r>
            <a:r>
              <a:rPr lang="en-US" altLang="en-US" dirty="0">
                <a:latin typeface="Dagny OT"/>
                <a:ea typeface="Helvetica Light"/>
                <a:cs typeface="Helvetica Light"/>
              </a:rPr>
              <a:t>/</a:t>
            </a:r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valeur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4" name="TextBox 32"/>
          <p:cNvSpPr txBox="1">
            <a:spLocks noChangeArrowheads="1"/>
          </p:cNvSpPr>
          <p:nvPr/>
        </p:nvSpPr>
        <p:spPr bwMode="auto">
          <a:xfrm>
            <a:off x="10018713" y="3359150"/>
            <a:ext cx="167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couleur</a:t>
            </a:r>
            <a:r>
              <a:rPr lang="en-US" altLang="en-US" dirty="0">
                <a:latin typeface="Dagny OT"/>
                <a:ea typeface="Helvetica Light"/>
                <a:cs typeface="Helvetica Light"/>
              </a:rPr>
              <a:t>/</a:t>
            </a:r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teinte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5" name="TextBox 31"/>
          <p:cNvSpPr txBox="1">
            <a:spLocks noChangeArrowheads="1"/>
          </p:cNvSpPr>
          <p:nvPr/>
        </p:nvSpPr>
        <p:spPr bwMode="auto">
          <a:xfrm>
            <a:off x="7107238" y="6048375"/>
            <a:ext cx="167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clôture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6" name="TextBox 30"/>
          <p:cNvSpPr txBox="1">
            <a:spLocks noChangeArrowheads="1"/>
          </p:cNvSpPr>
          <p:nvPr/>
        </p:nvSpPr>
        <p:spPr bwMode="auto">
          <a:xfrm>
            <a:off x="1477963" y="6048375"/>
            <a:ext cx="16716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/>
                <a:ea typeface="Helvetica Light"/>
                <a:cs typeface="Helvetica Light"/>
              </a:rPr>
              <a:t>marquages</a:t>
            </a:r>
            <a:endParaRPr lang="en-US" altLang="en-US" dirty="0">
              <a:latin typeface="Dagny OT"/>
              <a:ea typeface="Helvetica Light"/>
              <a:cs typeface="Helvetica Light"/>
            </a:endParaRPr>
          </a:p>
        </p:txBody>
      </p:sp>
      <p:sp>
        <p:nvSpPr>
          <p:cNvPr id="604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ATTRIBUTS PRÉ-ATTENTIFS</a:t>
            </a:r>
            <a:endParaRPr lang="en-US" alt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3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82238" cy="1485900"/>
          </a:xfrm>
        </p:spPr>
        <p:txBody>
          <a:bodyPr/>
          <a:lstStyle/>
          <a:p>
            <a:pPr eaLnBrk="1" hangingPunct="1"/>
            <a:r>
              <a:rPr lang="fr-CA" sz="3200" b="1" cap="all" dirty="0">
                <a:solidFill>
                  <a:schemeClr val="tx1"/>
                </a:solidFill>
              </a:rPr>
              <a:t>Le « flux de travail » de la science des données</a:t>
            </a:r>
            <a:endParaRPr lang="en-US" altLang="en-US" sz="3200" b="1" dirty="0"/>
          </a:p>
        </p:txBody>
      </p:sp>
      <p:grpSp>
        <p:nvGrpSpPr>
          <p:cNvPr id="13315" name="Group 5"/>
          <p:cNvGrpSpPr>
            <a:grpSpLocks/>
          </p:cNvGrpSpPr>
          <p:nvPr/>
        </p:nvGrpSpPr>
        <p:grpSpPr bwMode="auto">
          <a:xfrm>
            <a:off x="1138238" y="2093913"/>
            <a:ext cx="1717675" cy="1736725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9" name="TextBox 7"/>
            <p:cNvSpPr txBox="1">
              <a:spLocks noChangeArrowheads="1"/>
            </p:cNvSpPr>
            <p:nvPr/>
          </p:nvSpPr>
          <p:spPr bwMode="auto">
            <a:xfrm>
              <a:off x="753626" y="2229403"/>
              <a:ext cx="1718269" cy="64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Objectif</a:t>
              </a:r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/ </a:t>
              </a:r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Justification</a:t>
              </a:r>
              <a:endParaRPr lang="en-US" altLang="en-US" dirty="0">
                <a:latin typeface="Dagny OT"/>
                <a:ea typeface="Helvetica Light"/>
                <a:cs typeface="Helvetica Light"/>
              </a:endParaRPr>
            </a:p>
          </p:txBody>
        </p:sp>
      </p:grpSp>
      <p:grpSp>
        <p:nvGrpSpPr>
          <p:cNvPr id="13316" name="Group 8"/>
          <p:cNvGrpSpPr>
            <a:grpSpLocks/>
          </p:cNvGrpSpPr>
          <p:nvPr/>
        </p:nvGrpSpPr>
        <p:grpSpPr bwMode="auto">
          <a:xfrm>
            <a:off x="1138238" y="4373563"/>
            <a:ext cx="1717675" cy="1736725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7" name="TextBox 10"/>
            <p:cNvSpPr txBox="1">
              <a:spLocks noChangeArrowheads="1"/>
            </p:cNvSpPr>
            <p:nvPr/>
          </p:nvSpPr>
          <p:spPr bwMode="auto">
            <a:xfrm>
              <a:off x="906026" y="4503398"/>
              <a:ext cx="17182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Infrastructure </a:t>
              </a:r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et gestion des données</a:t>
              </a:r>
            </a:p>
          </p:txBody>
        </p:sp>
      </p:grpSp>
      <p:grpSp>
        <p:nvGrpSpPr>
          <p:cNvPr id="13317" name="Group 11"/>
          <p:cNvGrpSpPr>
            <a:grpSpLocks/>
          </p:cNvGrpSpPr>
          <p:nvPr/>
        </p:nvGrpSpPr>
        <p:grpSpPr bwMode="auto">
          <a:xfrm>
            <a:off x="4070350" y="2093913"/>
            <a:ext cx="1719263" cy="1736725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5" name="TextBox 13"/>
            <p:cNvSpPr txBox="1">
              <a:spLocks noChangeArrowheads="1"/>
            </p:cNvSpPr>
            <p:nvPr/>
          </p:nvSpPr>
          <p:spPr bwMode="auto">
            <a:xfrm>
              <a:off x="3953654" y="2746998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Collecte</a:t>
              </a:r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 des </a:t>
              </a:r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données</a:t>
              </a:r>
              <a:endParaRPr lang="en-US" altLang="en-US" dirty="0">
                <a:latin typeface="Dagny OT"/>
                <a:ea typeface="Helvetica Light"/>
                <a:cs typeface="Helvetica Light"/>
              </a:endParaRPr>
            </a:p>
          </p:txBody>
        </p:sp>
      </p:grpSp>
      <p:grpSp>
        <p:nvGrpSpPr>
          <p:cNvPr id="13318" name="Group 14"/>
          <p:cNvGrpSpPr>
            <a:grpSpLocks/>
          </p:cNvGrpSpPr>
          <p:nvPr/>
        </p:nvGrpSpPr>
        <p:grpSpPr bwMode="auto">
          <a:xfrm>
            <a:off x="4070350" y="4373563"/>
            <a:ext cx="1719263" cy="1736725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3" name="TextBox 16"/>
            <p:cNvSpPr txBox="1">
              <a:spLocks noChangeArrowheads="1"/>
            </p:cNvSpPr>
            <p:nvPr/>
          </p:nvSpPr>
          <p:spPr bwMode="auto">
            <a:xfrm>
              <a:off x="3920159" y="4973639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Préparation des données</a:t>
              </a:r>
            </a:p>
          </p:txBody>
        </p:sp>
      </p:grpSp>
      <p:grpSp>
        <p:nvGrpSpPr>
          <p:cNvPr id="13319" name="Group 17"/>
          <p:cNvGrpSpPr>
            <a:grpSpLocks/>
          </p:cNvGrpSpPr>
          <p:nvPr/>
        </p:nvGrpSpPr>
        <p:grpSpPr bwMode="auto">
          <a:xfrm>
            <a:off x="7002463" y="2093913"/>
            <a:ext cx="1719262" cy="1736725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61" name="TextBox 19"/>
            <p:cNvSpPr txBox="1">
              <a:spLocks noChangeArrowheads="1"/>
            </p:cNvSpPr>
            <p:nvPr/>
          </p:nvSpPr>
          <p:spPr bwMode="auto">
            <a:xfrm>
              <a:off x="6256959" y="2771933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Dagny OT"/>
                  <a:ea typeface="Helvetica Light"/>
                  <a:cs typeface="Helvetica Light"/>
                </a:rPr>
                <a:t>Exploration des </a:t>
              </a:r>
              <a:r>
                <a:rPr lang="en-US" altLang="en-US" dirty="0" err="1">
                  <a:latin typeface="Dagny OT"/>
                  <a:ea typeface="Helvetica Light"/>
                  <a:cs typeface="Helvetica Light"/>
                </a:rPr>
                <a:t>données</a:t>
              </a:r>
              <a:endParaRPr lang="en-US" altLang="en-US" dirty="0">
                <a:latin typeface="Dagny OT"/>
                <a:ea typeface="Helvetica Light"/>
                <a:cs typeface="Helvetica Light"/>
              </a:endParaRPr>
            </a:p>
          </p:txBody>
        </p:sp>
      </p:grpSp>
      <p:grpSp>
        <p:nvGrpSpPr>
          <p:cNvPr id="13320" name="Group 20"/>
          <p:cNvGrpSpPr>
            <a:grpSpLocks/>
          </p:cNvGrpSpPr>
          <p:nvPr/>
        </p:nvGrpSpPr>
        <p:grpSpPr bwMode="auto">
          <a:xfrm>
            <a:off x="7002463" y="4373563"/>
            <a:ext cx="1719262" cy="1736725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59" name="TextBox 22"/>
            <p:cNvSpPr txBox="1">
              <a:spLocks noChangeArrowheads="1"/>
            </p:cNvSpPr>
            <p:nvPr/>
          </p:nvSpPr>
          <p:spPr bwMode="auto">
            <a:xfrm>
              <a:off x="6527893" y="5170864"/>
              <a:ext cx="171826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Modélisation et analyse</a:t>
              </a:r>
            </a:p>
          </p:txBody>
        </p:sp>
      </p:grpSp>
      <p:grpSp>
        <p:nvGrpSpPr>
          <p:cNvPr id="13321" name="Group 23"/>
          <p:cNvGrpSpPr>
            <a:grpSpLocks/>
          </p:cNvGrpSpPr>
          <p:nvPr/>
        </p:nvGrpSpPr>
        <p:grpSpPr bwMode="auto">
          <a:xfrm>
            <a:off x="9936163" y="2093913"/>
            <a:ext cx="1717675" cy="1736725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57" name="TextBox 25"/>
            <p:cNvSpPr txBox="1">
              <a:spLocks noChangeArrowheads="1"/>
            </p:cNvSpPr>
            <p:nvPr/>
          </p:nvSpPr>
          <p:spPr bwMode="auto">
            <a:xfrm>
              <a:off x="8695359" y="2767598"/>
              <a:ext cx="1718269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/>
              <a:r>
                <a:rPr lang="fr-CA" altLang="en-US" dirty="0">
                  <a:latin typeface="Dagny OT" panose="020B0504020201020104"/>
                  <a:ea typeface="Helvetica Light"/>
                  <a:cs typeface="Helvetica Light"/>
                </a:rPr>
                <a:t>Utilisation et aide à la décision</a:t>
              </a:r>
            </a:p>
          </p:txBody>
        </p:sp>
      </p:grpSp>
      <p:grpSp>
        <p:nvGrpSpPr>
          <p:cNvPr id="13322" name="Group 26"/>
          <p:cNvGrpSpPr>
            <a:grpSpLocks/>
          </p:cNvGrpSpPr>
          <p:nvPr/>
        </p:nvGrpSpPr>
        <p:grpSpPr bwMode="auto">
          <a:xfrm>
            <a:off x="9936163" y="4373563"/>
            <a:ext cx="1717675" cy="1736725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355" name="TextBox 28"/>
            <p:cNvSpPr txBox="1">
              <a:spLocks noChangeArrowheads="1"/>
            </p:cNvSpPr>
            <p:nvPr/>
          </p:nvSpPr>
          <p:spPr bwMode="auto">
            <a:xfrm>
              <a:off x="9372692" y="5514283"/>
              <a:ext cx="1718269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Franklin Gothic Book" panose="020B05030201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700">
                  <a:latin typeface="Dagny OT"/>
                  <a:ea typeface="Helvetica Light"/>
                  <a:cs typeface="Helvetica Light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997075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929188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855913" y="2962275"/>
            <a:ext cx="1214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367" idx="3"/>
            <a:endCxn id="13" idx="1"/>
          </p:cNvCxnSpPr>
          <p:nvPr/>
        </p:nvCxnSpPr>
        <p:spPr>
          <a:xfrm flipV="1">
            <a:off x="2855913" y="2962275"/>
            <a:ext cx="1214437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3361" idx="1"/>
          </p:cNvCxnSpPr>
          <p:nvPr/>
        </p:nvCxnSpPr>
        <p:spPr>
          <a:xfrm>
            <a:off x="5789613" y="2962275"/>
            <a:ext cx="1212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789613" y="2962275"/>
            <a:ext cx="1212850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789613" y="5241925"/>
            <a:ext cx="1212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862888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721725" y="2962275"/>
            <a:ext cx="1214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721725" y="2962275"/>
            <a:ext cx="1214438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721725" y="5241925"/>
            <a:ext cx="1214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795000" y="3830638"/>
            <a:ext cx="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359" idx="1"/>
            <a:endCxn id="13365" idx="3"/>
          </p:cNvCxnSpPr>
          <p:nvPr/>
        </p:nvCxnSpPr>
        <p:spPr>
          <a:xfrm flipH="1" flipV="1">
            <a:off x="5789613" y="2962275"/>
            <a:ext cx="1212850" cy="22796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051425" y="3830638"/>
            <a:ext cx="0" cy="542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09788" y="3830638"/>
            <a:ext cx="0" cy="542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55913" y="2847975"/>
            <a:ext cx="1214437" cy="15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55913" y="3217863"/>
            <a:ext cx="1214437" cy="2247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789613" y="5534025"/>
            <a:ext cx="121285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789613" y="2847975"/>
            <a:ext cx="1212850" cy="15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92788" y="3198813"/>
            <a:ext cx="1212850" cy="2247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977188" y="3830638"/>
            <a:ext cx="0" cy="54292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847975" y="2633663"/>
            <a:ext cx="4889500" cy="369728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37475" y="6110288"/>
            <a:ext cx="0" cy="2206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997075" y="1927225"/>
            <a:ext cx="8797925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795000" y="1927225"/>
            <a:ext cx="0" cy="16668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721725" y="2847975"/>
            <a:ext cx="121443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21725" y="3205163"/>
            <a:ext cx="1214438" cy="22479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359" idx="3"/>
            <a:endCxn id="25" idx="1"/>
          </p:cNvCxnSpPr>
          <p:nvPr/>
        </p:nvCxnSpPr>
        <p:spPr>
          <a:xfrm flipV="1">
            <a:off x="8721725" y="2962275"/>
            <a:ext cx="1214438" cy="227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997075" y="1927225"/>
            <a:ext cx="0" cy="1666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770688" y="1866900"/>
            <a:ext cx="2159000" cy="2160588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9713913" y="4160838"/>
            <a:ext cx="2160587" cy="2160587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99D0961-9F96-9E4A-886E-B1E6C3BA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901651" y="2554287"/>
            <a:ext cx="11155618" cy="21236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Combien de 6 y </a:t>
            </a:r>
            <a:r>
              <a:rPr lang="fr-FR" sz="6600" dirty="0" err="1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a-t-il</a:t>
            </a:r>
            <a:r>
              <a:rPr lang="fr-FR" sz="6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sur la prochaine diapositive ?</a:t>
            </a:r>
            <a:endParaRPr lang="en-US" sz="6600" dirty="0">
              <a:solidFill>
                <a:schemeClr val="bg1">
                  <a:lumMod val="75000"/>
                </a:schemeClr>
              </a:solidFill>
              <a:latin typeface="Dagny OT" panose="020B0504020201020104" pitchFamily="34" charset="77"/>
            </a:endParaRPr>
          </a:p>
        </p:txBody>
      </p:sp>
      <p:sp>
        <p:nvSpPr>
          <p:cNvPr id="624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ATTRIBUTS PRÉ-ATTENTIFS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C5FDFF-BC7A-FA48-AFDF-17F48E0DEDBC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1038" y="428625"/>
            <a:ext cx="8870950" cy="6000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9348586748676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2967303986739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3967496749674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30869-F453-0848-A2BC-9FAE1169C254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1038" y="428625"/>
            <a:ext cx="8816975" cy="6000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749674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EC14-0813-BC45-BA8E-9AEA039CC2A2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1038" y="428625"/>
            <a:ext cx="8816975" cy="6000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solidFill>
                  <a:srgbClr val="000000"/>
                </a:solidFill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2E43B-67DE-ED49-8CC6-98B6924B0B4B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1038" y="428625"/>
            <a:ext cx="8816975" cy="6000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EC18D-1521-E24A-AACB-786875CC396F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1038" y="428625"/>
            <a:ext cx="8870950" cy="6000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30398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1064D-4599-D842-8DD9-FE57F7DE556A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1038" y="428625"/>
            <a:ext cx="8816975" cy="60007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92D050"/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5B95D-FAE7-5B40-8A1A-0D6ED9D67E1E}"/>
              </a:ext>
            </a:extLst>
          </p:cNvPr>
          <p:cNvSpPr/>
          <p:nvPr/>
        </p:nvSpPr>
        <p:spPr>
          <a:xfrm>
            <a:off x="6919913" y="-4763"/>
            <a:ext cx="5272087" cy="307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DÉSENCOMBREMENT</a:t>
            </a:r>
            <a:endParaRPr lang="en-US" alt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en-CA" sz="2200" b="1" dirty="0">
                <a:latin typeface="Dagny OT" panose="020B0504020201020104" pitchFamily="34" charset="77"/>
              </a:rPr>
              <a:t>L'ENNEMI, C’EST LE DÉSORDRE !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chaque élément d'une page ajoute une </a:t>
            </a:r>
            <a:r>
              <a:rPr lang="fr-FR" sz="2100" b="1" i="0" dirty="0">
                <a:latin typeface="Dagny OT" panose="020B0504020201020104" pitchFamily="34" charset="77"/>
              </a:rPr>
              <a:t>charge cognitive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Identifiez tout ce qui n'apporte pas de valeur ajoutée et supprimez-le.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Considérez la charge cognitive comme l'effort mental nécessaire pour traiter l'information (plus il est faible, mieux c'est).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 err="1">
                <a:latin typeface="Dagny OT" panose="020B0504020201020104" pitchFamily="34" charset="77"/>
              </a:rPr>
              <a:t>Tufte</a:t>
            </a:r>
            <a:r>
              <a:rPr lang="fr-FR" sz="2100" i="0" dirty="0">
                <a:latin typeface="Dagny OT" panose="020B0504020201020104" pitchFamily="34" charset="77"/>
              </a:rPr>
              <a:t> fait référence au </a:t>
            </a:r>
            <a:r>
              <a:rPr lang="fr-FR" sz="2100" b="1" i="0" dirty="0">
                <a:latin typeface="Dagny OT" panose="020B0504020201020104" pitchFamily="34" charset="77"/>
              </a:rPr>
              <a:t>ratio données/encre </a:t>
            </a:r>
            <a:r>
              <a:rPr lang="fr-FR" sz="2100" i="0" dirty="0">
                <a:latin typeface="Dagny OT" panose="020B0504020201020104" pitchFamily="34" charset="77"/>
              </a:rPr>
              <a:t>: « plus la part d'encre d'un graphique consacrée aux données est importante, mieux c'est ».</a:t>
            </a:r>
          </a:p>
          <a:p>
            <a:pPr lvl="1" algn="just" eaLnBrk="1" fontAlgn="auto" hangingPunct="1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fr-FR" sz="2100" i="0" dirty="0">
                <a:latin typeface="Dagny OT" panose="020B0504020201020104" pitchFamily="34" charset="77"/>
              </a:rPr>
              <a:t>Dans </a:t>
            </a:r>
            <a:r>
              <a:rPr lang="fr-FR" sz="2100" i="0" dirty="0" err="1">
                <a:latin typeface="Dagny OT" panose="020B0504020201020104" pitchFamily="34" charset="77"/>
              </a:rPr>
              <a:t>Resonate</a:t>
            </a:r>
            <a:r>
              <a:rPr lang="fr-FR" sz="2100" i="0" dirty="0">
                <a:latin typeface="Dagny OT" panose="020B0504020201020104" pitchFamily="34" charset="77"/>
              </a:rPr>
              <a:t>, Duarte parle de « maximiser le rapport signal/bruit », le signal étant l'information ou l'histoire que nous voulons communiquer.</a:t>
            </a:r>
            <a:endParaRPr lang="en-CA" sz="2100" i="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DÉSENCOMBREMENT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5819775" cy="3581400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Utilisez les </a:t>
            </a:r>
            <a:r>
              <a:rPr lang="fr-FR" b="1" dirty="0">
                <a:latin typeface="Dagny OT" panose="020B0504020201020104" pitchFamily="34" charset="77"/>
              </a:rPr>
              <a:t>principes de la Gestalt </a:t>
            </a:r>
            <a:r>
              <a:rPr lang="fr-FR" dirty="0">
                <a:latin typeface="Dagny OT" panose="020B0504020201020104" pitchFamily="34" charset="77"/>
              </a:rPr>
              <a:t>pour organiser/ souligner les données dans un graphique.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Alignez tous les éléments (graphiques, texte, lignes, titres, etc.).</a:t>
            </a:r>
            <a:endParaRPr lang="en-CA" dirty="0">
              <a:latin typeface="Dagny OT" panose="020B0504020201020104" pitchFamily="34" charset="77"/>
            </a:endParaRP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b="1" i="0" dirty="0">
                <a:latin typeface="Dagny OT" panose="020B0504020201020104" pitchFamily="34" charset="77"/>
              </a:rPr>
              <a:t>Ne vous fiez pas </a:t>
            </a:r>
            <a:r>
              <a:rPr lang="fr-FR" sz="1800" i="0" dirty="0">
                <a:latin typeface="Dagny OT" panose="020B0504020201020104" pitchFamily="34" charset="77"/>
              </a:rPr>
              <a:t>à l'œil, utilisez des cases de position et des valeurs.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en-CA" b="1" dirty="0" err="1">
                <a:latin typeface="Dagny OT" panose="020B0504020201020104" pitchFamily="34" charset="77"/>
              </a:rPr>
              <a:t>Graphiques</a:t>
            </a:r>
            <a:r>
              <a:rPr lang="en-CA" b="1" dirty="0">
                <a:latin typeface="Dagny OT" panose="020B0504020201020104" pitchFamily="34" charset="77"/>
              </a:rPr>
              <a:t> :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supprimez les bordures, les lignes de la grille, les marqueurs de données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clarifiez les étiquettes des axes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étiqueter les données directement</a:t>
            </a:r>
            <a:endParaRPr lang="en-CA" sz="1800" i="0" dirty="0">
              <a:latin typeface="Dagny OT" panose="020B0504020201020104" pitchFamily="34" charset="77"/>
            </a:endParaRPr>
          </a:p>
        </p:txBody>
      </p:sp>
      <p:graphicFrame>
        <p:nvGraphicFramePr>
          <p:cNvPr id="70660" name="Chart 3"/>
          <p:cNvGraphicFramePr>
            <a:graphicFrameLocks/>
          </p:cNvGraphicFramePr>
          <p:nvPr/>
        </p:nvGraphicFramePr>
        <p:xfrm>
          <a:off x="6975475" y="3871913"/>
          <a:ext cx="5508625" cy="303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2" name="Chart" r:id="rId3" imgW="5517358" imgH="3042168" progId="Excel.Chart.8">
                  <p:embed/>
                </p:oleObj>
              </mc:Choice>
              <mc:Fallback>
                <p:oleObj name="Chart" r:id="rId3" imgW="5517358" imgH="3042168" progId="Excel.Char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5475" y="3871913"/>
                        <a:ext cx="5508625" cy="303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Chart 6"/>
          <p:cNvGraphicFramePr>
            <a:graphicFrameLocks/>
          </p:cNvGraphicFramePr>
          <p:nvPr/>
        </p:nvGraphicFramePr>
        <p:xfrm>
          <a:off x="7339013" y="1963738"/>
          <a:ext cx="4095750" cy="230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53" name="Chart" r:id="rId5" imgW="4102964" imgH="2310584" progId="Excel.Chart.8">
                  <p:embed/>
                </p:oleObj>
              </mc:Choice>
              <mc:Fallback>
                <p:oleObj name="Chart" r:id="rId5" imgW="4102964" imgH="2310584" progId="Excel.Chart.8">
                  <p:embed/>
                  <p:pic>
                    <p:nvPicPr>
                      <p:cNvPr id="0" name="Char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013" y="1963738"/>
                        <a:ext cx="4095750" cy="230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2" name="TextBox 1"/>
          <p:cNvSpPr txBox="1">
            <a:spLocks noChangeArrowheads="1"/>
          </p:cNvSpPr>
          <p:nvPr/>
        </p:nvSpPr>
        <p:spPr bwMode="auto">
          <a:xfrm>
            <a:off x="11172825" y="4843463"/>
            <a:ext cx="7040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1400" dirty="0" err="1">
                <a:latin typeface="Dagny OT"/>
              </a:rPr>
              <a:t>Objets</a:t>
            </a:r>
            <a:endParaRPr lang="en-US" altLang="en-US" sz="1400" dirty="0">
              <a:latin typeface="Dagny OT"/>
            </a:endParaRPr>
          </a:p>
        </p:txBody>
      </p:sp>
      <p:sp>
        <p:nvSpPr>
          <p:cNvPr id="70663" name="TextBox 7"/>
          <p:cNvSpPr txBox="1">
            <a:spLocks noChangeArrowheads="1"/>
          </p:cNvSpPr>
          <p:nvPr/>
        </p:nvSpPr>
        <p:spPr bwMode="auto">
          <a:xfrm>
            <a:off x="10909932" y="5435699"/>
            <a:ext cx="12298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1400" dirty="0" err="1">
                <a:latin typeface="Dagny OT"/>
              </a:rPr>
              <a:t>Autres</a:t>
            </a:r>
            <a:r>
              <a:rPr lang="en-US" altLang="en-US" sz="1400" dirty="0">
                <a:latin typeface="Dagny OT"/>
              </a:rPr>
              <a:t> </a:t>
            </a:r>
            <a:r>
              <a:rPr lang="en-US" altLang="en-US" sz="1400" dirty="0" err="1">
                <a:latin typeface="Dagny OT"/>
              </a:rPr>
              <a:t>objets</a:t>
            </a:r>
            <a:endParaRPr lang="en-US" altLang="en-US" sz="1400" dirty="0">
              <a:latin typeface="Dagny OT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DÉSENCOMBREMENT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fr-FR" altLang="en-US" dirty="0">
                <a:latin typeface="Dagny OT"/>
              </a:rPr>
              <a:t>Utilisez une police, une taille de police, une couleur et un alignement </a:t>
            </a:r>
            <a:r>
              <a:rPr lang="fr-FR" altLang="en-US" b="1" dirty="0">
                <a:latin typeface="Dagny OT"/>
              </a:rPr>
              <a:t>uniformes</a:t>
            </a:r>
            <a:r>
              <a:rPr lang="fr-FR" altLang="en-US" dirty="0">
                <a:latin typeface="Dagny OT"/>
              </a:rPr>
              <a:t>.</a:t>
            </a:r>
          </a:p>
          <a:p>
            <a:pPr marL="0" indent="0" eaLnBrk="1" hangingPunct="1">
              <a:buNone/>
            </a:pPr>
            <a:endParaRPr lang="en-CA" altLang="en-US" sz="500" dirty="0">
              <a:latin typeface="Dagny OT"/>
            </a:endParaRPr>
          </a:p>
          <a:p>
            <a:pPr marL="0" indent="0" eaLnBrk="1" hangingPunct="1">
              <a:buNone/>
            </a:pPr>
            <a:r>
              <a:rPr lang="fr-FR" altLang="en-US" dirty="0">
                <a:latin typeface="Dagny OT"/>
              </a:rPr>
              <a:t>Ne faites pas pivoter le texte à un angle autre que 0 ou 90 degrés.</a:t>
            </a:r>
          </a:p>
          <a:p>
            <a:pPr marL="0" indent="0" eaLnBrk="1" hangingPunct="1">
              <a:buNone/>
            </a:pPr>
            <a:endParaRPr lang="en-CA" altLang="en-US" sz="500" dirty="0">
              <a:latin typeface="Dagny OT"/>
            </a:endParaRPr>
          </a:p>
          <a:p>
            <a:pPr marL="0" indent="0" eaLnBrk="1" hangingPunct="1">
              <a:buNone/>
            </a:pPr>
            <a:r>
              <a:rPr lang="en-CA" altLang="en-US" dirty="0" err="1">
                <a:latin typeface="Dagny OT"/>
              </a:rPr>
              <a:t>Utilisez</a:t>
            </a:r>
            <a:r>
              <a:rPr lang="en-CA" altLang="en-US" dirty="0">
                <a:latin typeface="Dagny OT"/>
              </a:rPr>
              <a:t> des </a:t>
            </a:r>
            <a:r>
              <a:rPr lang="en-CA" altLang="en-US" b="1" dirty="0" err="1">
                <a:latin typeface="Dagny OT"/>
              </a:rPr>
              <a:t>espaces</a:t>
            </a:r>
            <a:r>
              <a:rPr lang="en-CA" altLang="en-US" b="1" dirty="0">
                <a:latin typeface="Dagny OT"/>
              </a:rPr>
              <a:t> </a:t>
            </a:r>
            <a:r>
              <a:rPr lang="en-CA" altLang="en-US" b="1" dirty="0" err="1">
                <a:latin typeface="Dagny OT"/>
              </a:rPr>
              <a:t>blancs</a:t>
            </a:r>
            <a:r>
              <a:rPr lang="en-CA" altLang="en-US" b="1" dirty="0">
                <a:latin typeface="Dagny OT"/>
              </a:rPr>
              <a:t> </a:t>
            </a:r>
            <a:r>
              <a:rPr lang="en-CA" altLang="en-US" dirty="0">
                <a:latin typeface="Dagny OT"/>
              </a:rPr>
              <a:t>:</a:t>
            </a:r>
            <a:endParaRPr lang="en-CA" altLang="en-US" b="1" dirty="0">
              <a:latin typeface="Dagny OT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les marges doivent rester libres de texte et de visuels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n'étirez pas les visuels jusqu'au bord de la page ou trop près d'autres visuels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considérez l'espace blanc comme une bordure</a:t>
            </a:r>
            <a:endParaRPr lang="en-CA" altLang="en-US" i="0" dirty="0">
              <a:latin typeface="Dagny OT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1301750"/>
            <a:ext cx="9612313" cy="285273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/>
              <a:t>VISUALISATION DES DONNÉES AVANT L'ANALYSE 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765175" y="4216400"/>
            <a:ext cx="9612313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fr-FR" altLang="en-US" dirty="0"/>
              <a:t>PRINCIPES DE LA VISUALISATION DES DONNÉES 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TAILLES DES GRAPHIQUES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397082" cy="3859161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En supposant que le tableau ait été désencombré :</a:t>
            </a:r>
            <a:endParaRPr lang="en-CA" dirty="0">
              <a:latin typeface="Dagny OT" panose="020B0504020201020104" pitchFamily="34" charset="77"/>
            </a:endParaRPr>
          </a:p>
          <a:p>
            <a:pPr marL="384048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les choses d'importance égale ont la </a:t>
            </a:r>
            <a:r>
              <a:rPr lang="fr-FR" sz="1800" b="1" dirty="0">
                <a:latin typeface="Dagny OT" panose="020B0504020201020104" pitchFamily="34" charset="77"/>
              </a:rPr>
              <a:t>même taille</a:t>
            </a:r>
            <a:r>
              <a:rPr lang="fr-FR" sz="1800" dirty="0">
                <a:latin typeface="Dagny OT" panose="020B0504020201020104" pitchFamily="34" charset="77"/>
              </a:rPr>
              <a:t> ;</a:t>
            </a:r>
          </a:p>
          <a:p>
            <a:pPr marL="384048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la taille des autres éléments est proportionnelle à leur </a:t>
            </a:r>
            <a:r>
              <a:rPr lang="fr-FR" sz="1800" b="1" dirty="0">
                <a:latin typeface="Dagny OT" panose="020B0504020201020104" pitchFamily="34" charset="77"/>
              </a:rPr>
              <a:t>importance</a:t>
            </a:r>
            <a:r>
              <a:rPr lang="fr-FR" sz="1800" dirty="0">
                <a:latin typeface="Dagny OT" panose="020B0504020201020104" pitchFamily="34" charset="77"/>
              </a:rPr>
              <a:t>.</a:t>
            </a:r>
            <a:endParaRPr lang="en-CA" sz="18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Comme il est rare que l'on mette plus de 3 ou 4 tableaux sur une page, les options de taille sont limitées. 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Exception perpétuelle : les </a:t>
            </a:r>
            <a:r>
              <a:rPr lang="fr-FR" b="1" dirty="0">
                <a:latin typeface="Dagny OT" panose="020B0504020201020104" pitchFamily="34" charset="77"/>
              </a:rPr>
              <a:t>cartes géographiques </a:t>
            </a:r>
            <a:r>
              <a:rPr lang="fr-FR" dirty="0">
                <a:latin typeface="Dagny OT" panose="020B0504020201020104" pitchFamily="34" charset="77"/>
              </a:rPr>
              <a:t>peuvent nécessiter plus d'espace. </a:t>
            </a:r>
            <a:endParaRPr lang="en-CA" dirty="0">
              <a:latin typeface="Dagny OT" panose="020B0504020201020104" pitchFamily="34" charset="77"/>
            </a:endParaRPr>
          </a:p>
        </p:txBody>
      </p:sp>
      <p:pic>
        <p:nvPicPr>
          <p:cNvPr id="72708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57" y="2087563"/>
            <a:ext cx="5208588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" b="117"/>
          <a:stretch>
            <a:fillRect/>
          </a:stretch>
        </p:blipFill>
        <p:spPr bwMode="auto">
          <a:xfrm>
            <a:off x="7092532" y="4195763"/>
            <a:ext cx="2849563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70" y="4195763"/>
            <a:ext cx="2035175" cy="203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PALETTES DE COULEURS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053" y="2177301"/>
            <a:ext cx="9601200" cy="3581400"/>
          </a:xfrm>
        </p:spPr>
        <p:txBody>
          <a:bodyPr rtlCol="0">
            <a:noAutofit/>
          </a:bodyPr>
          <a:lstStyle/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Achromatique</a:t>
            </a:r>
          </a:p>
          <a:p>
            <a:pPr marL="0" indent="0" eaLnBrk="1" fontAlgn="auto" hangingPunct="1">
              <a:buNone/>
              <a:defRPr/>
            </a:pPr>
            <a:endParaRPr lang="fr-FR" sz="19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Monochromatique</a:t>
            </a: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Complémentaire</a:t>
            </a: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buNone/>
              <a:defRPr/>
            </a:pPr>
            <a:r>
              <a:rPr lang="fr-FR" sz="1900" b="1" dirty="0">
                <a:latin typeface="Dagny OT" panose="020B0504020201020104" pitchFamily="34" charset="77"/>
              </a:rPr>
              <a:t>Complémentaire divisé</a:t>
            </a:r>
            <a:endParaRPr lang="en-CA" sz="1900" dirty="0">
              <a:latin typeface="Dagny OT" panose="020B0504020201020104" pitchFamily="34" charset="77"/>
            </a:endParaRPr>
          </a:p>
        </p:txBody>
      </p:sp>
      <p:pic>
        <p:nvPicPr>
          <p:cNvPr id="737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8" y="3197225"/>
            <a:ext cx="723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8" y="2070100"/>
            <a:ext cx="7239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4324350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Rectangle 14"/>
          <p:cNvSpPr>
            <a:spLocks noChangeArrowheads="1"/>
          </p:cNvSpPr>
          <p:nvPr/>
        </p:nvSpPr>
        <p:spPr bwMode="auto">
          <a:xfrm>
            <a:off x="7270750" y="-6350"/>
            <a:ext cx="49339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chemeClr val="tx2"/>
                </a:solidFill>
                <a:latin typeface="Dagny OT"/>
              </a:rPr>
              <a:t>[</a:t>
            </a:r>
            <a:r>
              <a:rPr lang="en-CA" altLang="en-US" sz="1400">
                <a:latin typeface="Dagny OT"/>
                <a:hlinkClick r:id="rId5"/>
              </a:rPr>
              <a:t>http://www.deanenettles.com/webexamples/colorexamples</a:t>
            </a:r>
            <a:r>
              <a:rPr lang="en-US" altLang="en-US" sz="1400">
                <a:solidFill>
                  <a:schemeClr val="tx2"/>
                </a:solidFill>
                <a:latin typeface="Dagny OT"/>
              </a:rPr>
              <a:t>]</a:t>
            </a:r>
            <a:r>
              <a:rPr lang="en-US" altLang="en-US" sz="1400">
                <a:latin typeface="Dagny OT"/>
              </a:rPr>
              <a:t> </a:t>
            </a:r>
          </a:p>
        </p:txBody>
      </p:sp>
      <p:pic>
        <p:nvPicPr>
          <p:cNvPr id="7373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163" y="5451475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A1F22E-BF01-FD44-9099-8996C48767C1}"/>
              </a:ext>
            </a:extLst>
          </p:cNvPr>
          <p:cNvSpPr txBox="1">
            <a:spLocks/>
          </p:cNvSpPr>
          <p:nvPr/>
        </p:nvSpPr>
        <p:spPr>
          <a:xfrm>
            <a:off x="6444928" y="2127992"/>
            <a:ext cx="4040188" cy="4140200"/>
          </a:xfrm>
          <a:prstGeom prst="rect">
            <a:avLst/>
          </a:prstGeom>
        </p:spPr>
        <p:txBody>
          <a:bodyPr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Complémentaire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r>
              <a:rPr lang="en-US" sz="1900" b="1" dirty="0" err="1">
                <a:latin typeface="Dagny OT" panose="020B0504020201020104" pitchFamily="34" charset="77"/>
              </a:rPr>
              <a:t>divisé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r>
              <a:rPr lang="en-US" sz="1900" b="1" dirty="0" err="1">
                <a:latin typeface="Dagny OT" panose="020B0504020201020104" pitchFamily="34" charset="77"/>
              </a:rPr>
              <a:t>à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br>
              <a:rPr lang="en-US" sz="1900" b="1" dirty="0">
                <a:latin typeface="Dagny OT" panose="020B0504020201020104" pitchFamily="34" charset="77"/>
              </a:rPr>
            </a:br>
            <a:r>
              <a:rPr lang="en-US" sz="1900" b="1" dirty="0">
                <a:latin typeface="Dagny OT" panose="020B0504020201020104" pitchFamily="34" charset="77"/>
              </a:rPr>
              <a:t>gauche (</a:t>
            </a:r>
            <a:r>
              <a:rPr lang="en-US" sz="1900" b="1" dirty="0" err="1">
                <a:latin typeface="Dagny OT" panose="020B0504020201020104" pitchFamily="34" charset="77"/>
              </a:rPr>
              <a:t>ou</a:t>
            </a:r>
            <a:r>
              <a:rPr lang="en-US" sz="1900" b="1" dirty="0">
                <a:latin typeface="Dagny OT" panose="020B0504020201020104" pitchFamily="34" charset="77"/>
              </a:rPr>
              <a:t> </a:t>
            </a:r>
            <a:r>
              <a:rPr lang="en-US" sz="1900" b="1" dirty="0" err="1">
                <a:latin typeface="Dagny OT" panose="020B0504020201020104" pitchFamily="34" charset="77"/>
              </a:rPr>
              <a:t>à</a:t>
            </a:r>
            <a:r>
              <a:rPr lang="en-US" sz="1900" b="1" dirty="0">
                <a:latin typeface="Dagny OT" panose="020B0504020201020104" pitchFamily="34" charset="77"/>
              </a:rPr>
              <a:t> droite)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Analogique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Diade</a:t>
            </a:r>
            <a:r>
              <a:rPr lang="en-US" sz="1900" b="1" dirty="0">
                <a:latin typeface="Dagny OT" panose="020B0504020201020104" pitchFamily="34" charset="77"/>
              </a:rPr>
              <a:t> de </a:t>
            </a:r>
            <a:r>
              <a:rPr lang="en-US" sz="1900" b="1" dirty="0" err="1">
                <a:latin typeface="Dagny OT" panose="020B0504020201020104" pitchFamily="34" charset="77"/>
              </a:rPr>
              <a:t>couleurs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>
                <a:latin typeface="Dagny OT" panose="020B0504020201020104" pitchFamily="34" charset="77"/>
              </a:rPr>
              <a:t>Triade de </a:t>
            </a:r>
            <a:r>
              <a:rPr lang="en-US" sz="1900" b="1" dirty="0" err="1">
                <a:latin typeface="Dagny OT" panose="020B0504020201020104" pitchFamily="34" charset="77"/>
              </a:rPr>
              <a:t>couleurs</a:t>
            </a:r>
            <a:endParaRPr lang="en-US" sz="1900" dirty="0">
              <a:latin typeface="Dagny OT" panose="020B0504020201020104" pitchFamily="34" charset="77"/>
            </a:endParaRPr>
          </a:p>
          <a:p>
            <a:pPr marL="0" indent="0" algn="just" fontAlgn="auto">
              <a:buFont typeface="Franklin Gothic Book" panose="020B0503020102020204" pitchFamily="34" charset="0"/>
              <a:buNone/>
              <a:defRPr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 fontAlgn="auto">
              <a:buNone/>
              <a:defRPr/>
            </a:pPr>
            <a:r>
              <a:rPr lang="en-US" sz="1900" b="1" dirty="0" err="1">
                <a:latin typeface="Dagny OT" panose="020B0504020201020104" pitchFamily="34" charset="77"/>
              </a:rPr>
              <a:t>Tétrade</a:t>
            </a:r>
            <a:r>
              <a:rPr lang="en-US" sz="1900" b="1" dirty="0">
                <a:latin typeface="Dagny OT" panose="020B0504020201020104" pitchFamily="34" charset="77"/>
              </a:rPr>
              <a:t> de </a:t>
            </a:r>
            <a:r>
              <a:rPr lang="en-US" sz="1900" b="1" dirty="0" err="1">
                <a:latin typeface="Dagny OT" panose="020B0504020201020104" pitchFamily="34" charset="77"/>
              </a:rPr>
              <a:t>couleurs</a:t>
            </a:r>
            <a:endParaRPr lang="en-US" sz="1900" b="1" dirty="0">
              <a:latin typeface="Dagny OT" panose="020B0504020201020104" pitchFamily="34" charset="77"/>
            </a:endParaRPr>
          </a:p>
        </p:txBody>
      </p:sp>
      <p:pic>
        <p:nvPicPr>
          <p:cNvPr id="73738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1925638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2860675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3795713"/>
            <a:ext cx="7207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1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4730750"/>
            <a:ext cx="7207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2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5665788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43" name="Group 35"/>
          <p:cNvGrpSpPr>
            <a:grpSpLocks/>
          </p:cNvGrpSpPr>
          <p:nvPr/>
        </p:nvGrpSpPr>
        <p:grpSpPr bwMode="auto">
          <a:xfrm rot="1836008">
            <a:off x="4064000" y="4659313"/>
            <a:ext cx="544513" cy="15875"/>
            <a:chOff x="5021428" y="4555858"/>
            <a:chExt cx="545368" cy="1678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9EFAB9-B4AA-DA4E-8162-AB0CC8A5C992}"/>
                </a:ext>
              </a:extLst>
            </p:cNvPr>
            <p:cNvCxnSpPr>
              <a:cxnSpLocks/>
            </p:cNvCxnSpPr>
            <p:nvPr/>
          </p:nvCxnSpPr>
          <p:spPr>
            <a:xfrm>
              <a:off x="5018750" y="4556172"/>
              <a:ext cx="545367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371AAB-5D4D-644B-ACDE-61048CC6A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5906" y="4570455"/>
              <a:ext cx="52151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4BD210-100A-F541-9006-74B2CC7DA8DB}"/>
              </a:ext>
            </a:extLst>
          </p:cNvPr>
          <p:cNvCxnSpPr>
            <a:cxnSpLocks/>
          </p:cNvCxnSpPr>
          <p:nvPr/>
        </p:nvCxnSpPr>
        <p:spPr>
          <a:xfrm rot="1836008">
            <a:off x="4081463" y="5722938"/>
            <a:ext cx="2873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B93DE7-96C5-3940-A731-808CAF83F896}"/>
              </a:ext>
            </a:extLst>
          </p:cNvPr>
          <p:cNvCxnSpPr>
            <a:cxnSpLocks/>
          </p:cNvCxnSpPr>
          <p:nvPr/>
        </p:nvCxnSpPr>
        <p:spPr>
          <a:xfrm rot="3476069">
            <a:off x="4256088" y="5895975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8F734E-5954-5F49-BF11-FC778827133E}"/>
              </a:ext>
            </a:extLst>
          </p:cNvPr>
          <p:cNvCxnSpPr>
            <a:cxnSpLocks/>
          </p:cNvCxnSpPr>
          <p:nvPr/>
        </p:nvCxnSpPr>
        <p:spPr>
          <a:xfrm rot="192829">
            <a:off x="4289425" y="5765800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BA61B0-7194-9B42-8C00-E5C28AE13136}"/>
              </a:ext>
            </a:extLst>
          </p:cNvPr>
          <p:cNvCxnSpPr>
            <a:cxnSpLocks/>
          </p:cNvCxnSpPr>
          <p:nvPr/>
        </p:nvCxnSpPr>
        <p:spPr>
          <a:xfrm rot="192829" flipH="1">
            <a:off x="4291013" y="5788025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BBF88B-CA70-0B43-84FC-530D569A209B}"/>
              </a:ext>
            </a:extLst>
          </p:cNvPr>
          <p:cNvCxnSpPr>
            <a:cxnSpLocks/>
          </p:cNvCxnSpPr>
          <p:nvPr/>
        </p:nvCxnSpPr>
        <p:spPr>
          <a:xfrm rot="12474161">
            <a:off x="10369550" y="2312988"/>
            <a:ext cx="546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757224-125B-6945-8928-12FC8E1A9051}"/>
              </a:ext>
            </a:extLst>
          </p:cNvPr>
          <p:cNvCxnSpPr>
            <a:cxnSpLocks/>
          </p:cNvCxnSpPr>
          <p:nvPr/>
        </p:nvCxnSpPr>
        <p:spPr>
          <a:xfrm rot="192829">
            <a:off x="10637838" y="2247900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192A7C-D2B0-304F-8C97-433B62ACCCB5}"/>
              </a:ext>
            </a:extLst>
          </p:cNvPr>
          <p:cNvCxnSpPr>
            <a:cxnSpLocks/>
          </p:cNvCxnSpPr>
          <p:nvPr/>
        </p:nvCxnSpPr>
        <p:spPr>
          <a:xfrm rot="192829" flipH="1">
            <a:off x="10641013" y="2273300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DFDCF2-E2F9-7D4E-97FC-22DBD799C87E}"/>
              </a:ext>
            </a:extLst>
          </p:cNvPr>
          <p:cNvCxnSpPr>
            <a:cxnSpLocks/>
          </p:cNvCxnSpPr>
          <p:nvPr/>
        </p:nvCxnSpPr>
        <p:spPr>
          <a:xfrm rot="3476069">
            <a:off x="10594975" y="3314700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4A8504-F0A1-0346-B9D4-AE3A6AD2BA03}"/>
              </a:ext>
            </a:extLst>
          </p:cNvPr>
          <p:cNvCxnSpPr>
            <a:cxnSpLocks/>
          </p:cNvCxnSpPr>
          <p:nvPr/>
        </p:nvCxnSpPr>
        <p:spPr>
          <a:xfrm rot="1536814">
            <a:off x="10631488" y="3235325"/>
            <a:ext cx="2873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D5206CD-B01D-6B40-B721-57F50ECCCCD7}"/>
              </a:ext>
            </a:extLst>
          </p:cNvPr>
          <p:cNvCxnSpPr>
            <a:cxnSpLocks/>
          </p:cNvCxnSpPr>
          <p:nvPr/>
        </p:nvCxnSpPr>
        <p:spPr>
          <a:xfrm rot="192829">
            <a:off x="10628313" y="3184525"/>
            <a:ext cx="28733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AB6295-71B0-8A47-A68D-C308B0A96121}"/>
              </a:ext>
            </a:extLst>
          </p:cNvPr>
          <p:cNvCxnSpPr>
            <a:cxnSpLocks/>
          </p:cNvCxnSpPr>
          <p:nvPr/>
        </p:nvCxnSpPr>
        <p:spPr>
          <a:xfrm rot="192829" flipH="1">
            <a:off x="10631488" y="3201988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310359-1D0F-FE44-BD58-0DED398BB320}"/>
              </a:ext>
            </a:extLst>
          </p:cNvPr>
          <p:cNvCxnSpPr>
            <a:cxnSpLocks/>
          </p:cNvCxnSpPr>
          <p:nvPr/>
        </p:nvCxnSpPr>
        <p:spPr>
          <a:xfrm rot="3476069">
            <a:off x="10610056" y="4248944"/>
            <a:ext cx="287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3756" name="Group 76"/>
          <p:cNvGrpSpPr>
            <a:grpSpLocks/>
          </p:cNvGrpSpPr>
          <p:nvPr/>
        </p:nvGrpSpPr>
        <p:grpSpPr bwMode="auto">
          <a:xfrm rot="192829">
            <a:off x="10644188" y="4135438"/>
            <a:ext cx="285750" cy="12700"/>
            <a:chOff x="5021428" y="4555858"/>
            <a:chExt cx="545368" cy="141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BAF383-0427-3C44-9A25-9C04A79A3276}"/>
                </a:ext>
              </a:extLst>
            </p:cNvPr>
            <p:cNvCxnSpPr>
              <a:cxnSpLocks/>
            </p:cNvCxnSpPr>
            <p:nvPr/>
          </p:nvCxnSpPr>
          <p:spPr>
            <a:xfrm>
              <a:off x="5020749" y="4555859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9D1A30D-C706-1B43-9C40-CBDEB2781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1784" y="4556953"/>
              <a:ext cx="524158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69F21D-2E04-4B40-B43E-925121F3AD62}"/>
              </a:ext>
            </a:extLst>
          </p:cNvPr>
          <p:cNvCxnSpPr>
            <a:cxnSpLocks/>
          </p:cNvCxnSpPr>
          <p:nvPr/>
        </p:nvCxnSpPr>
        <p:spPr>
          <a:xfrm rot="10800000">
            <a:off x="10347325" y="5114925"/>
            <a:ext cx="287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67F933B-B308-8649-9349-FC09EF135430}"/>
              </a:ext>
            </a:extLst>
          </p:cNvPr>
          <p:cNvCxnSpPr>
            <a:cxnSpLocks/>
          </p:cNvCxnSpPr>
          <p:nvPr/>
        </p:nvCxnSpPr>
        <p:spPr>
          <a:xfrm rot="18548660">
            <a:off x="10552906" y="4941094"/>
            <a:ext cx="28733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76BBEA-6ABD-5E46-A939-3945B79999B2}"/>
              </a:ext>
            </a:extLst>
          </p:cNvPr>
          <p:cNvCxnSpPr>
            <a:cxnSpLocks/>
          </p:cNvCxnSpPr>
          <p:nvPr/>
        </p:nvCxnSpPr>
        <p:spPr>
          <a:xfrm rot="3476069">
            <a:off x="10569575" y="5165725"/>
            <a:ext cx="2857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C84371-7EA1-A349-BCE1-2A2EA37B55A1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56081" y="5179219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9EB6EB-81F1-224A-8573-0383657B1217}"/>
              </a:ext>
            </a:extLst>
          </p:cNvPr>
          <p:cNvCxnSpPr>
            <a:cxnSpLocks/>
          </p:cNvCxnSpPr>
          <p:nvPr/>
        </p:nvCxnSpPr>
        <p:spPr>
          <a:xfrm rot="18548660" flipH="1">
            <a:off x="10568781" y="4963319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A6DAD12-4F42-A644-B99B-7F867EFAEEE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61613" y="5089525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BDA844-4CE0-B042-9B69-9F9ED4E103A3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97356" y="4263232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ABAD02-E682-644B-8D06-240D0FB6D72A}"/>
              </a:ext>
            </a:extLst>
          </p:cNvPr>
          <p:cNvCxnSpPr>
            <a:cxnSpLocks/>
          </p:cNvCxnSpPr>
          <p:nvPr/>
        </p:nvCxnSpPr>
        <p:spPr>
          <a:xfrm rot="1536814" flipH="1">
            <a:off x="10614025" y="3252788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46B95A-8C6B-EB4C-B117-F1F3C9621CD8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81481" y="3321844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0C582-39AC-C046-8476-1DC2F13DFA47}"/>
              </a:ext>
            </a:extLst>
          </p:cNvPr>
          <p:cNvCxnSpPr>
            <a:cxnSpLocks/>
          </p:cNvCxnSpPr>
          <p:nvPr/>
        </p:nvCxnSpPr>
        <p:spPr>
          <a:xfrm rot="12474161" flipH="1">
            <a:off x="10383838" y="2292350"/>
            <a:ext cx="523875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1CC123-55D3-6143-AC35-D1E287A87D4C}"/>
              </a:ext>
            </a:extLst>
          </p:cNvPr>
          <p:cNvCxnSpPr>
            <a:cxnSpLocks/>
          </p:cNvCxnSpPr>
          <p:nvPr/>
        </p:nvCxnSpPr>
        <p:spPr>
          <a:xfrm rot="3476069" flipH="1">
            <a:off x="4236244" y="5896769"/>
            <a:ext cx="27463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DAD604-A86B-EB4C-BE71-B58CF6ABBEB0}"/>
              </a:ext>
            </a:extLst>
          </p:cNvPr>
          <p:cNvCxnSpPr>
            <a:cxnSpLocks/>
          </p:cNvCxnSpPr>
          <p:nvPr/>
        </p:nvCxnSpPr>
        <p:spPr>
          <a:xfrm rot="1836008" flipH="1">
            <a:off x="4084638" y="5738813"/>
            <a:ext cx="2746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B67EDCA-2923-0345-A145-36C48FB345A3}"/>
              </a:ext>
            </a:extLst>
          </p:cNvPr>
          <p:cNvCxnSpPr>
            <a:cxnSpLocks/>
          </p:cNvCxnSpPr>
          <p:nvPr/>
        </p:nvCxnSpPr>
        <p:spPr>
          <a:xfrm rot="1836008">
            <a:off x="10385425" y="6002338"/>
            <a:ext cx="546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C788012-F1C6-0F4D-AD34-21F714C2AA4B}"/>
              </a:ext>
            </a:extLst>
          </p:cNvPr>
          <p:cNvCxnSpPr>
            <a:cxnSpLocks/>
          </p:cNvCxnSpPr>
          <p:nvPr/>
        </p:nvCxnSpPr>
        <p:spPr>
          <a:xfrm rot="17902153">
            <a:off x="10356056" y="6003132"/>
            <a:ext cx="54451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87EE70-AB48-6646-B31A-FCCCBCD240AA}"/>
              </a:ext>
            </a:extLst>
          </p:cNvPr>
          <p:cNvCxnSpPr>
            <a:cxnSpLocks/>
          </p:cNvCxnSpPr>
          <p:nvPr/>
        </p:nvCxnSpPr>
        <p:spPr>
          <a:xfrm rot="17902153" flipH="1">
            <a:off x="10384631" y="6006307"/>
            <a:ext cx="52228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0A358F-3C0B-D74E-8C73-55D3FDC43329}"/>
              </a:ext>
            </a:extLst>
          </p:cNvPr>
          <p:cNvCxnSpPr>
            <a:cxnSpLocks/>
          </p:cNvCxnSpPr>
          <p:nvPr/>
        </p:nvCxnSpPr>
        <p:spPr>
          <a:xfrm rot="1836008" flipH="1">
            <a:off x="10393363" y="6019800"/>
            <a:ext cx="52228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1938" y="207963"/>
            <a:ext cx="11668125" cy="646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4755" name="Picture 4" descr="A group of people posing for the camera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20650"/>
            <a:ext cx="3327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6" descr="A person standing in a parking lo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130175"/>
            <a:ext cx="2684462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8" descr="A picture containing drawing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2312988"/>
            <a:ext cx="1905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10" descr="A picture containing drawing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3732213"/>
            <a:ext cx="1905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9" name="Picture 12" descr="A picture containing drawing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6544" r="15050" b="1187"/>
          <a:stretch>
            <a:fillRect/>
          </a:stretch>
        </p:blipFill>
        <p:spPr bwMode="auto">
          <a:xfrm>
            <a:off x="6645275" y="5175250"/>
            <a:ext cx="157797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14" descr="A bridge over a river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5" y="4054475"/>
            <a:ext cx="2671763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1" name="Picture 16" descr="A boat in the water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63500"/>
            <a:ext cx="333375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Picture 18" descr="A picture containing drawing, graffiti&#10;&#10;Description automatically generate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75" y="2603500"/>
            <a:ext cx="3660775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3" name="Picture 20" descr="A picture containing building, honeycomb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87313"/>
            <a:ext cx="2316162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4" name="Picture 22" descr="A picture containing food&#10;&#10;Description automatically generate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4848225"/>
            <a:ext cx="11049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5" name="Picture 24" descr="A close up of food&#10;&#10;Description automatically generate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t="5003" r="18376" b="5249"/>
          <a:stretch>
            <a:fillRect/>
          </a:stretch>
        </p:blipFill>
        <p:spPr bwMode="auto">
          <a:xfrm>
            <a:off x="9656763" y="4827588"/>
            <a:ext cx="12319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6" name="Picture 26" descr="A close up of food&#10;&#10;Description automatically generated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1741" r="6168" b="2991"/>
          <a:stretch>
            <a:fillRect/>
          </a:stretch>
        </p:blipFill>
        <p:spPr bwMode="auto">
          <a:xfrm>
            <a:off x="10888663" y="4833938"/>
            <a:ext cx="1184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7" name="Rectangle 28"/>
          <p:cNvSpPr>
            <a:spLocks noChangeArrowheads="1"/>
          </p:cNvSpPr>
          <p:nvPr/>
        </p:nvSpPr>
        <p:spPr bwMode="auto">
          <a:xfrm>
            <a:off x="646113" y="5289550"/>
            <a:ext cx="28035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sz="2000" dirty="0">
                <a:solidFill>
                  <a:schemeClr val="tx2"/>
                </a:solidFill>
                <a:latin typeface="Dagny OT"/>
              </a:rPr>
              <a:t>Pouvez-vous identifier les schémas de couleurs sous-jacents de ces images ? </a:t>
            </a:r>
            <a:endParaRPr lang="en-US" altLang="en-US" sz="2000" dirty="0">
              <a:solidFill>
                <a:schemeClr val="tx2"/>
              </a:solidFill>
              <a:latin typeface="Dagny OT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2" descr="A picture containing foo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63" y="4848225"/>
            <a:ext cx="11049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1938" y="207963"/>
            <a:ext cx="11668125" cy="646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75780" name="Picture 4" descr="A group of people posing for the camera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20650"/>
            <a:ext cx="3327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1" name="Picture 6" descr="A person standing in a parking lo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513" y="130175"/>
            <a:ext cx="2684462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2" name="Picture 8" descr="A picture containing drawing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2312988"/>
            <a:ext cx="1905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3" name="Picture 10" descr="A picture containing drawing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3732213"/>
            <a:ext cx="1905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4" name="Picture 12" descr="A picture containing drawing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6544" r="15050" b="1187"/>
          <a:stretch>
            <a:fillRect/>
          </a:stretch>
        </p:blipFill>
        <p:spPr bwMode="auto">
          <a:xfrm>
            <a:off x="6645275" y="5175250"/>
            <a:ext cx="1577975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5" name="Picture 14" descr="A bridge over a river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5" y="4054475"/>
            <a:ext cx="2671763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6" name="Picture 16" descr="A boat in the water&#10;&#10;Description automatically generate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63500"/>
            <a:ext cx="3333750" cy="214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7" name="Picture 18" descr="A picture containing drawing, graffiti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75" y="2603500"/>
            <a:ext cx="3660775" cy="191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8" name="Picture 20" descr="A picture containing building, honeycomb&#10;&#10;Description automatically generate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688" y="87313"/>
            <a:ext cx="2316162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9" name="Picture 24" descr="A close up of food&#10;&#10;Description automatically generate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t="5003" r="18376" b="5249"/>
          <a:stretch>
            <a:fillRect/>
          </a:stretch>
        </p:blipFill>
        <p:spPr bwMode="auto">
          <a:xfrm>
            <a:off x="9656763" y="4827588"/>
            <a:ext cx="12319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0" name="Picture 26" descr="A close up of food&#10;&#10;Description automatically generated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1741" r="6168" b="2991"/>
          <a:stretch>
            <a:fillRect/>
          </a:stretch>
        </p:blipFill>
        <p:spPr bwMode="auto">
          <a:xfrm>
            <a:off x="10888663" y="4833938"/>
            <a:ext cx="118427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55FC20-0E6B-544E-B56A-3CDFC8281644}"/>
              </a:ext>
            </a:extLst>
          </p:cNvPr>
          <p:cNvSpPr txBox="1"/>
          <p:nvPr/>
        </p:nvSpPr>
        <p:spPr>
          <a:xfrm>
            <a:off x="251619" y="2126456"/>
            <a:ext cx="3140076" cy="954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Monochromatique</a:t>
            </a:r>
            <a:r>
              <a:rPr lang="en-US" dirty="0">
                <a:solidFill>
                  <a:schemeClr val="bg1"/>
                </a:solidFill>
              </a:rPr>
              <a:t> (bleu)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07CD4-46FA-014C-8E46-6E53E1FD78A8}"/>
              </a:ext>
            </a:extLst>
          </p:cNvPr>
          <p:cNvSpPr txBox="1"/>
          <p:nvPr/>
        </p:nvSpPr>
        <p:spPr>
          <a:xfrm>
            <a:off x="4167188" y="2312988"/>
            <a:ext cx="1460500" cy="5222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Tétrade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BD553-BA74-4741-8697-DB4494858E50}"/>
              </a:ext>
            </a:extLst>
          </p:cNvPr>
          <p:cNvSpPr txBox="1"/>
          <p:nvPr/>
        </p:nvSpPr>
        <p:spPr>
          <a:xfrm>
            <a:off x="3810470" y="4710907"/>
            <a:ext cx="2279650" cy="13858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Analogues (</a:t>
            </a:r>
            <a:r>
              <a:rPr lang="en-US" dirty="0" err="1">
                <a:solidFill>
                  <a:schemeClr val="bg1"/>
                </a:solidFill>
              </a:rPr>
              <a:t>vert</a:t>
            </a:r>
            <a:r>
              <a:rPr lang="en-US" dirty="0">
                <a:solidFill>
                  <a:schemeClr val="bg1"/>
                </a:solidFill>
              </a:rPr>
              <a:t> et </a:t>
            </a:r>
            <a:r>
              <a:rPr lang="en-US" dirty="0" err="1">
                <a:solidFill>
                  <a:schemeClr val="bg1"/>
                </a:solidFill>
              </a:rPr>
              <a:t>jaune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BBD6-903A-D248-953B-9C55BF3FE54A}"/>
              </a:ext>
            </a:extLst>
          </p:cNvPr>
          <p:cNvSpPr txBox="1"/>
          <p:nvPr/>
        </p:nvSpPr>
        <p:spPr>
          <a:xfrm>
            <a:off x="6489700" y="222250"/>
            <a:ext cx="3243263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Complémentaire divisé (vert, orange et bleu)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236A2-0207-9149-80DD-1869117592C6}"/>
              </a:ext>
            </a:extLst>
          </p:cNvPr>
          <p:cNvSpPr txBox="1"/>
          <p:nvPr/>
        </p:nvSpPr>
        <p:spPr>
          <a:xfrm>
            <a:off x="8770938" y="3481388"/>
            <a:ext cx="3159125" cy="9540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Triade (</a:t>
            </a:r>
            <a:r>
              <a:rPr lang="en-US" dirty="0" err="1">
                <a:solidFill>
                  <a:schemeClr val="bg1"/>
                </a:solidFill>
              </a:rPr>
              <a:t>couleurs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primaires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2993D-6647-1243-B825-22DA5B3FE772}"/>
              </a:ext>
            </a:extLst>
          </p:cNvPr>
          <p:cNvSpPr txBox="1"/>
          <p:nvPr/>
        </p:nvSpPr>
        <p:spPr>
          <a:xfrm>
            <a:off x="9836151" y="922338"/>
            <a:ext cx="2219324" cy="4616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bg1"/>
                </a:solidFill>
              </a:rPr>
              <a:t>Achromatique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68CB4-320A-8A43-967F-2EAF6C87DB71}"/>
              </a:ext>
            </a:extLst>
          </p:cNvPr>
          <p:cNvSpPr txBox="1"/>
          <p:nvPr/>
        </p:nvSpPr>
        <p:spPr>
          <a:xfrm>
            <a:off x="8707438" y="5053013"/>
            <a:ext cx="3222625" cy="5222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Complémentaire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98F5DC-DF2F-1C47-B01B-0EFCC4331A8A}"/>
              </a:ext>
            </a:extLst>
          </p:cNvPr>
          <p:cNvSpPr txBox="1"/>
          <p:nvPr/>
        </p:nvSpPr>
        <p:spPr>
          <a:xfrm>
            <a:off x="6375400" y="2299593"/>
            <a:ext cx="1933575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Diade</a:t>
            </a:r>
            <a:r>
              <a:rPr lang="en-US" dirty="0">
                <a:solidFill>
                  <a:schemeClr val="bg1"/>
                </a:solidFill>
              </a:rPr>
              <a:t> (bleu &amp; vert)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22198-A6D0-8C48-BD06-B71C1830A93D}"/>
              </a:ext>
            </a:extLst>
          </p:cNvPr>
          <p:cNvSpPr txBox="1"/>
          <p:nvPr/>
        </p:nvSpPr>
        <p:spPr>
          <a:xfrm>
            <a:off x="6262688" y="3937000"/>
            <a:ext cx="2135187" cy="9540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bg1"/>
                </a:solidFill>
              </a:rPr>
              <a:t>Diade</a:t>
            </a:r>
            <a:r>
              <a:rPr lang="en-US" dirty="0">
                <a:solidFill>
                  <a:schemeClr val="bg1"/>
                </a:solidFill>
              </a:rPr>
              <a:t> (vert &amp; orange)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AA05C-4AE4-AC41-8BBB-BBFB10C8F7A3}"/>
              </a:ext>
            </a:extLst>
          </p:cNvPr>
          <p:cNvSpPr txBox="1"/>
          <p:nvPr/>
        </p:nvSpPr>
        <p:spPr>
          <a:xfrm>
            <a:off x="6338888" y="5478463"/>
            <a:ext cx="2135187" cy="8309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err="1">
                <a:solidFill>
                  <a:schemeClr val="bg1"/>
                </a:solidFill>
              </a:rPr>
              <a:t>Diade</a:t>
            </a:r>
            <a:r>
              <a:rPr lang="en-US" sz="2400" dirty="0">
                <a:solidFill>
                  <a:schemeClr val="bg1"/>
                </a:solidFill>
              </a:rPr>
              <a:t> (rouge &amp; violet)</a:t>
            </a:r>
          </a:p>
        </p:txBody>
      </p:sp>
      <p:sp>
        <p:nvSpPr>
          <p:cNvPr id="75801" name="Rectangle 33"/>
          <p:cNvSpPr>
            <a:spLocks noChangeArrowheads="1"/>
          </p:cNvSpPr>
          <p:nvPr/>
        </p:nvSpPr>
        <p:spPr bwMode="auto">
          <a:xfrm>
            <a:off x="646113" y="5289550"/>
            <a:ext cx="28035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sz="2000" dirty="0">
                <a:solidFill>
                  <a:schemeClr val="tx2"/>
                </a:solidFill>
                <a:latin typeface="Dagny OT"/>
              </a:rPr>
              <a:t>Pouvez-vous identifier les schémas de couleurs sous-jacents de ces images ? </a:t>
            </a:r>
            <a:endParaRPr lang="en-US" altLang="en-US" sz="2000" dirty="0">
              <a:solidFill>
                <a:schemeClr val="tx2"/>
              </a:solidFill>
              <a:latin typeface="Dagny OT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802" name="Chart 9"/>
          <p:cNvGraphicFramePr>
            <a:graphicFrameLocks/>
          </p:cNvGraphicFramePr>
          <p:nvPr/>
        </p:nvGraphicFramePr>
        <p:xfrm>
          <a:off x="1281113" y="555625"/>
          <a:ext cx="106378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8" name="Chart" r:id="rId4" imgW="10644539" imgH="1932599" progId="Excel.Chart.8">
                  <p:embed/>
                </p:oleObj>
              </mc:Choice>
              <mc:Fallback>
                <p:oleObj name="Chart" r:id="rId4" imgW="10644539" imgH="1932599" progId="Excel.Chart.8">
                  <p:embed/>
                  <p:pic>
                    <p:nvPicPr>
                      <p:cNvPr id="0" name="Chart 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555625"/>
                        <a:ext cx="106378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Chart 11"/>
          <p:cNvGraphicFramePr>
            <a:graphicFrameLocks/>
          </p:cNvGraphicFramePr>
          <p:nvPr/>
        </p:nvGraphicFramePr>
        <p:xfrm>
          <a:off x="1281113" y="2654300"/>
          <a:ext cx="106378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9" name="Chart" r:id="rId6" imgW="10644539" imgH="1932599" progId="Excel.Chart.8">
                  <p:embed/>
                </p:oleObj>
              </mc:Choice>
              <mc:Fallback>
                <p:oleObj name="Chart" r:id="rId6" imgW="10644539" imgH="1932599" progId="Excel.Chart.8">
                  <p:embed/>
                  <p:pic>
                    <p:nvPicPr>
                      <p:cNvPr id="0" name="Char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2654300"/>
                        <a:ext cx="106378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Chart 12"/>
          <p:cNvGraphicFramePr>
            <a:graphicFrameLocks/>
          </p:cNvGraphicFramePr>
          <p:nvPr/>
        </p:nvGraphicFramePr>
        <p:xfrm>
          <a:off x="1281113" y="4752975"/>
          <a:ext cx="10637837" cy="192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40" name="Chart" r:id="rId8" imgW="10644539" imgH="1932599" progId="Excel.Chart.8">
                  <p:embed/>
                </p:oleObj>
              </mc:Choice>
              <mc:Fallback>
                <p:oleObj name="Chart" r:id="rId8" imgW="10644539" imgH="1932599" progId="Excel.Chart.8">
                  <p:embed/>
                  <p:pic>
                    <p:nvPicPr>
                      <p:cNvPr id="0" name="Char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4752975"/>
                        <a:ext cx="10637837" cy="192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680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713" y="73025"/>
            <a:ext cx="996950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PALETTES DE COULEURS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040193"/>
            <a:ext cx="10724921" cy="4311446"/>
          </a:xfrm>
        </p:spPr>
        <p:txBody>
          <a:bodyPr rtlCol="0">
            <a:normAutofit fontScale="85000" lnSpcReduction="20000"/>
          </a:bodyPr>
          <a:lstStyle/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En ce qui concerne la couleur, </a:t>
            </a:r>
            <a:r>
              <a:rPr lang="fr-FR" sz="2400" b="1" dirty="0">
                <a:latin typeface="Dagny OT" panose="020B0504020201020104" pitchFamily="34" charset="77"/>
              </a:rPr>
              <a:t>il faut en faire moins </a:t>
            </a:r>
            <a:r>
              <a:rPr lang="fr-FR" sz="2400" dirty="0">
                <a:latin typeface="Dagny OT" panose="020B0504020201020104" pitchFamily="34" charset="77"/>
              </a:rPr>
              <a:t>: utilisez-la avec parcimonie (on apprend aux graphistes à "bien faire les choses, en noir et blanc").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Sur la base des principes de la Gestalt, les schémas </a:t>
            </a:r>
            <a:r>
              <a:rPr lang="fr-FR" sz="2400" b="1" dirty="0">
                <a:latin typeface="Dagny OT" panose="020B0504020201020104" pitchFamily="34" charset="77"/>
              </a:rPr>
              <a:t>monochromes</a:t>
            </a:r>
            <a:r>
              <a:rPr lang="fr-FR" sz="2400" dirty="0">
                <a:latin typeface="Dagny OT" panose="020B0504020201020104" pitchFamily="34" charset="77"/>
              </a:rPr>
              <a:t> peuvent être particulièrement efficaces.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Le cas échéant, choisissez un schéma basé sur l'identité de l'entreprise (cela maximise l'adhésion).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Créez un modèle (et respectez-le).</a:t>
            </a: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endParaRPr lang="fr-FR" sz="6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Téléchargez des images pour voir à quoi ressemblent les graphiques en fonction des différents degrés de daltonisme : </a:t>
            </a:r>
          </a:p>
          <a:p>
            <a:pPr lvl="1" algn="just" eaLnBrk="1" fontAlgn="auto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CA" sz="1800" i="0" dirty="0">
                <a:latin typeface="Dagny OT" panose="020B0504020201020104" pitchFamily="34" charset="77"/>
                <a:hlinkClick r:id="rId2"/>
              </a:rPr>
              <a:t>https://www.color-blindness.com/coblis-color-blindness-simulator</a:t>
            </a:r>
            <a:r>
              <a:rPr lang="en-CA" sz="1800" i="0" dirty="0">
                <a:latin typeface="Dagny OT" panose="020B0504020201020104" pitchFamily="34" charset="77"/>
              </a:rPr>
              <a:t> </a:t>
            </a:r>
            <a:r>
              <a:rPr lang="en-CA" sz="1800" dirty="0">
                <a:latin typeface="Dagny OT" panose="020B0504020201020104" pitchFamily="34" charset="77"/>
              </a:rPr>
              <a:t>(</a:t>
            </a:r>
            <a:r>
              <a:rPr lang="en-CA" sz="1800" dirty="0" err="1">
                <a:latin typeface="Dagny OT" panose="020B0504020201020104" pitchFamily="34" charset="77"/>
              </a:rPr>
              <a:t>il</a:t>
            </a:r>
            <a:r>
              <a:rPr lang="en-CA" sz="1800" dirty="0">
                <a:latin typeface="Dagny OT" panose="020B0504020201020104" pitchFamily="34" charset="77"/>
              </a:rPr>
              <a:t> </a:t>
            </a:r>
            <a:r>
              <a:rPr lang="en-CA" sz="1800" dirty="0" err="1">
                <a:latin typeface="Dagny OT" panose="020B0504020201020104" pitchFamily="34" charset="77"/>
              </a:rPr>
              <a:t>existe</a:t>
            </a:r>
            <a:r>
              <a:rPr lang="en-CA" sz="1800" dirty="0">
                <a:latin typeface="Dagny OT" panose="020B0504020201020104" pitchFamily="34" charset="77"/>
              </a:rPr>
              <a:t> </a:t>
            </a:r>
            <a:r>
              <a:rPr lang="en-CA" sz="1800" dirty="0" err="1">
                <a:latin typeface="Dagny OT" panose="020B0504020201020104" pitchFamily="34" charset="77"/>
              </a:rPr>
              <a:t>d'autres</a:t>
            </a:r>
            <a:r>
              <a:rPr lang="en-CA" sz="1800" dirty="0">
                <a:latin typeface="Dagny OT" panose="020B0504020201020104" pitchFamily="34" charset="77"/>
              </a:rPr>
              <a:t> </a:t>
            </a:r>
            <a:r>
              <a:rPr lang="en-CA" sz="1800" dirty="0" err="1">
                <a:latin typeface="Dagny OT" panose="020B0504020201020104" pitchFamily="34" charset="77"/>
              </a:rPr>
              <a:t>outils</a:t>
            </a:r>
            <a:r>
              <a:rPr lang="en-CA" sz="1800" dirty="0">
                <a:latin typeface="Dagny OT" panose="020B0504020201020104" pitchFamily="34" charset="77"/>
              </a:rPr>
              <a:t>)</a:t>
            </a:r>
            <a:endParaRPr lang="en-CA" sz="1800" i="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6804025" cy="3581400"/>
          </a:xfrm>
        </p:spPr>
        <p:txBody>
          <a:bodyPr rtlCol="0">
            <a:normAutofit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Comment placer les éléments dans un graphique ou un tableau de bord ? 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En Occident, la plupart des gens commencent </a:t>
            </a:r>
            <a:r>
              <a:rPr lang="fr-FR" b="1" dirty="0">
                <a:latin typeface="Dagny OT" panose="020B0504020201020104" pitchFamily="34" charset="77"/>
              </a:rPr>
              <a:t>en haut à gauche</a:t>
            </a:r>
            <a:r>
              <a:rPr lang="fr-FR" dirty="0">
                <a:latin typeface="Dagny OT" panose="020B0504020201020104" pitchFamily="34" charset="77"/>
              </a:rPr>
              <a:t> et zigzaguent jusqu'en bas à droite.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Une règle simple : </a:t>
            </a:r>
            <a:r>
              <a:rPr lang="fr-FR" dirty="0">
                <a:latin typeface="Dagny OT" panose="020B0504020201020104" pitchFamily="34" charset="77"/>
              </a:rPr>
              <a:t>ne pas faire travailler les gens trop fort.</a:t>
            </a:r>
            <a:endParaRPr lang="en-CA" dirty="0">
              <a:latin typeface="Dagny OT" panose="020B0504020201020104" pitchFamily="34" charset="77"/>
            </a:endParaRP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message principal : en haut à gauche/en haut à droite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informations par ordre de préférence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les gens se concentrent moins lorsqu'ils scannent, il faut donc que les informations soient moins complexes lorsque vous vous déplacez vers le coin inférieur. </a:t>
            </a:r>
            <a:endParaRPr lang="en-CA" sz="1800" i="0" dirty="0">
              <a:latin typeface="Dagny OT" panose="020B0504020201020104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55485-B778-41FE-B440-07715463447D}"/>
              </a:ext>
            </a:extLst>
          </p:cNvPr>
          <p:cNvSpPr/>
          <p:nvPr/>
        </p:nvSpPr>
        <p:spPr>
          <a:xfrm>
            <a:off x="8261350" y="3003550"/>
            <a:ext cx="3665538" cy="2457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0901" name="TextBox 1"/>
          <p:cNvSpPr txBox="1">
            <a:spLocks noChangeArrowheads="1"/>
          </p:cNvSpPr>
          <p:nvPr/>
        </p:nvSpPr>
        <p:spPr bwMode="auto">
          <a:xfrm>
            <a:off x="8474075" y="3217863"/>
            <a:ext cx="385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latin typeface="Dagny OT"/>
              </a:rPr>
              <a:t>1</a:t>
            </a:r>
          </a:p>
        </p:txBody>
      </p:sp>
      <p:sp>
        <p:nvSpPr>
          <p:cNvPr id="80902" name="TextBox 5"/>
          <p:cNvSpPr txBox="1">
            <a:spLocks noChangeArrowheads="1"/>
          </p:cNvSpPr>
          <p:nvPr/>
        </p:nvSpPr>
        <p:spPr bwMode="auto">
          <a:xfrm>
            <a:off x="11237913" y="3217863"/>
            <a:ext cx="473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latin typeface="Dagny OT"/>
              </a:rPr>
              <a:t>2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8474075" y="45085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latin typeface="Dagny OT"/>
              </a:rPr>
              <a:t>3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11237913" y="4508500"/>
            <a:ext cx="4762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latin typeface="Dagny OT"/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51DA8-F08A-4BFF-862D-1AD092427951}"/>
              </a:ext>
            </a:extLst>
          </p:cNvPr>
          <p:cNvCxnSpPr>
            <a:cxnSpLocks/>
            <a:stCxn id="80901" idx="3"/>
            <a:endCxn id="80902" idx="1"/>
          </p:cNvCxnSpPr>
          <p:nvPr/>
        </p:nvCxnSpPr>
        <p:spPr>
          <a:xfrm>
            <a:off x="8859838" y="3571875"/>
            <a:ext cx="2378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9B463-DAAD-4545-AA84-E4EFF5A0F0AC}"/>
              </a:ext>
            </a:extLst>
          </p:cNvPr>
          <p:cNvCxnSpPr>
            <a:cxnSpLocks/>
            <a:endCxn id="80904" idx="1"/>
          </p:cNvCxnSpPr>
          <p:nvPr/>
        </p:nvCxnSpPr>
        <p:spPr>
          <a:xfrm>
            <a:off x="8950325" y="4862513"/>
            <a:ext cx="22875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0673A-467D-491C-B11B-592268A13127}"/>
              </a:ext>
            </a:extLst>
          </p:cNvPr>
          <p:cNvCxnSpPr>
            <a:cxnSpLocks/>
          </p:cNvCxnSpPr>
          <p:nvPr/>
        </p:nvCxnSpPr>
        <p:spPr>
          <a:xfrm flipH="1">
            <a:off x="8934450" y="3800475"/>
            <a:ext cx="2303463" cy="863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75" y="1301750"/>
            <a:ext cx="9612313" cy="28527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tableaux de bord (</a:t>
            </a:r>
            <a:r>
              <a:rPr lang="en-US" b="1" i="1" dirty="0"/>
              <a:t>dashboards</a:t>
            </a:r>
            <a:r>
              <a:rPr lang="en-US" b="1" dirty="0"/>
              <a:t>)</a:t>
            </a:r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>
          <a:xfrm>
            <a:off x="765175" y="4216400"/>
            <a:ext cx="9612313" cy="1143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fr-FR" altLang="en-US" dirty="0"/>
              <a:t>PRINCIPES DE LA VISUALISATION DES DONNÉES 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TABLEAUX DE BORD</a:t>
            </a:r>
            <a:endParaRPr lang="en-US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Un </a:t>
            </a:r>
            <a:r>
              <a:rPr lang="fr-FR" b="1" dirty="0">
                <a:latin typeface="Dagny OT" panose="020B0504020201020104" pitchFamily="34" charset="77"/>
              </a:rPr>
              <a:t>tableau de bord </a:t>
            </a:r>
            <a:r>
              <a:rPr lang="fr-FR" dirty="0">
                <a:latin typeface="Dagny OT" panose="020B0504020201020104" pitchFamily="34" charset="77"/>
              </a:rPr>
              <a:t>(</a:t>
            </a:r>
            <a:r>
              <a:rPr lang="fr-FR" i="1" dirty="0" err="1">
                <a:latin typeface="Dagny OT" panose="020B0504020201020104" pitchFamily="34" charset="77"/>
              </a:rPr>
              <a:t>dashboard</a:t>
            </a:r>
            <a:r>
              <a:rPr lang="fr-FR" dirty="0">
                <a:latin typeface="Dagny OT" panose="020B0504020201020104" pitchFamily="34" charset="77"/>
              </a:rPr>
              <a:t>) est un affichage visuel des données utilisé pour surveiller les conditions et/ou faciliter la compréhension.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en-CA" b="1" dirty="0" err="1">
                <a:latin typeface="Dagny OT" panose="020B0504020201020104" pitchFamily="34" charset="77"/>
              </a:rPr>
              <a:t>Exemples</a:t>
            </a:r>
            <a:r>
              <a:rPr lang="en-CA" b="1" dirty="0">
                <a:latin typeface="Dagny OT" panose="020B0504020201020104" pitchFamily="34" charset="77"/>
              </a:rPr>
              <a:t>:</a:t>
            </a:r>
            <a:r>
              <a:rPr lang="en-CA" dirty="0">
                <a:latin typeface="Dagny OT" panose="020B0504020201020104" pitchFamily="34" charset="77"/>
              </a:rPr>
              <a:t> 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écran interactif qui permet aux gens d'explorer les demandes d'assurance automobile par ville, province, âge du conducteur, etc. 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PDF montrant les principaux paramètres d'audit qui est envoyé par courriel à la DG d'un département sur une base hebdomadaire.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écran mural qui affiche les statistiques du centre d'appels en temps réel.</a:t>
            </a:r>
          </a:p>
          <a:p>
            <a:pPr lvl="1" indent="-384048" algn="just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une application mobile qui permet aux administrateurs d'hôpitaux d'examiner les temps d'attente sur une base horaire et quotidienne pour l'année en cours et l'année précédente. </a:t>
            </a:r>
            <a:endParaRPr lang="en-CA" i="0" dirty="0">
              <a:latin typeface="Dagny OT" panose="020B0504020201020104" pitchFamily="34" charset="77"/>
            </a:endParaRPr>
          </a:p>
        </p:txBody>
      </p:sp>
      <p:sp>
        <p:nvSpPr>
          <p:cNvPr id="82948" name="Rectangle 3"/>
          <p:cNvSpPr>
            <a:spLocks noChangeArrowheads="1"/>
          </p:cNvSpPr>
          <p:nvPr/>
        </p:nvSpPr>
        <p:spPr bwMode="auto">
          <a:xfrm>
            <a:off x="5386388" y="-4763"/>
            <a:ext cx="68056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CA" altLang="en-US">
                <a:solidFill>
                  <a:schemeClr val="tx2"/>
                </a:solidFill>
                <a:latin typeface="Dagny OT"/>
              </a:rPr>
              <a:t>[Wexler, Shaffer, Cotgreave, </a:t>
            </a:r>
            <a:r>
              <a:rPr lang="en-CA" altLang="en-US" i="1">
                <a:solidFill>
                  <a:schemeClr val="tx2"/>
                </a:solidFill>
                <a:latin typeface="Dagny OT"/>
              </a:rPr>
              <a:t>The Big Book of Dashboards</a:t>
            </a:r>
            <a:r>
              <a:rPr lang="en-CA" altLang="en-US">
                <a:solidFill>
                  <a:schemeClr val="tx2"/>
                </a:solidFill>
                <a:latin typeface="Dagny OT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POINTS DE RÉFLEXION</a:t>
            </a:r>
          </a:p>
        </p:txBody>
      </p:sp>
      <p:sp>
        <p:nvSpPr>
          <p:cNvPr id="84995" name="Content Placeholder 4"/>
          <p:cNvSpPr>
            <a:spLocks noGrp="1"/>
          </p:cNvSpPr>
          <p:nvPr>
            <p:ph idx="1"/>
          </p:nvPr>
        </p:nvSpPr>
        <p:spPr>
          <a:xfrm>
            <a:off x="1371600" y="2286000"/>
            <a:ext cx="10306280" cy="3878826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Dans le tableau de bord d'une voiture, un petit nombre </a:t>
            </a:r>
            <a:r>
              <a:rPr lang="fr-FR" altLang="en-US" b="1" dirty="0">
                <a:latin typeface="Dagny OT"/>
              </a:rPr>
              <a:t>d'indicateurs clés </a:t>
            </a:r>
            <a:r>
              <a:rPr lang="fr-FR" altLang="en-US" dirty="0">
                <a:latin typeface="Dagny OT"/>
              </a:rPr>
              <a:t>(vitesse, niveau d'essence, feux, etc.) doivent être compris en </a:t>
            </a:r>
            <a:r>
              <a:rPr lang="fr-FR" altLang="en-US" b="1" dirty="0">
                <a:latin typeface="Dagny OT"/>
              </a:rPr>
              <a:t>un coup d'œil</a:t>
            </a:r>
            <a:r>
              <a:rPr lang="fr-FR" altLang="en-US" dirty="0">
                <a:latin typeface="Dagny OT"/>
              </a:rPr>
              <a:t>. Un design qui ne tient pas compte de ces deux caractéristiques peut avoir des conséquences catastrophiques. </a:t>
            </a:r>
            <a:endParaRPr lang="en-CA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Il faut répondre aux questions suivantes avant de concevoir le tableau de bord : 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Qui est le </a:t>
            </a:r>
            <a:r>
              <a:rPr lang="fr-FR" altLang="en-US" b="1" i="0" dirty="0">
                <a:latin typeface="Dagny OT"/>
              </a:rPr>
              <a:t>client</a:t>
            </a:r>
            <a:r>
              <a:rPr lang="fr-FR" altLang="en-US" i="0" dirty="0">
                <a:latin typeface="Dagny OT"/>
              </a:rPr>
              <a:t> du tableau de bord ?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Quelle </a:t>
            </a:r>
            <a:r>
              <a:rPr lang="fr-FR" altLang="en-US" b="1" i="0" dirty="0">
                <a:latin typeface="Dagny OT"/>
              </a:rPr>
              <a:t>histoire</a:t>
            </a:r>
            <a:r>
              <a:rPr lang="fr-FR" altLang="en-US" i="0" dirty="0">
                <a:latin typeface="Dagny OT"/>
              </a:rPr>
              <a:t> le tableau de bord raconte-t-il ?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Quelles données (catégories) seront utilisées ?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Qu'est-ce qui </a:t>
            </a:r>
            <a:r>
              <a:rPr lang="fr-FR" altLang="en-US" b="1" i="0" dirty="0">
                <a:latin typeface="Dagny OT"/>
              </a:rPr>
              <a:t>apparaîtra</a:t>
            </a:r>
            <a:r>
              <a:rPr lang="fr-FR" altLang="en-US" i="0" dirty="0">
                <a:latin typeface="Dagny OT"/>
              </a:rPr>
              <a:t> sur le tableau de bord ?</a:t>
            </a:r>
          </a:p>
          <a:p>
            <a:pPr lvl="1" algn="just" eaLnBrk="1" hangingPunct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fr-FR" altLang="en-US" i="0" dirty="0">
                <a:latin typeface="Dagny OT"/>
              </a:rPr>
              <a:t>Comment le tableau de bord peut-il aider le client ? </a:t>
            </a:r>
            <a:endParaRPr lang="en-US" altLang="en-US" i="0" dirty="0">
              <a:latin typeface="Dagny OT"/>
            </a:endParaRPr>
          </a:p>
        </p:txBody>
      </p:sp>
      <p:pic>
        <p:nvPicPr>
          <p:cNvPr id="8499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224561"/>
            <a:ext cx="3884613" cy="2581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VISUALISATION DES DONNÉES AVANT L'ANALYSE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5999"/>
            <a:ext cx="10820400" cy="4016478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lnSpc>
                <a:spcPct val="100000"/>
              </a:lnSpc>
              <a:buNone/>
              <a:defRPr/>
            </a:pPr>
            <a:r>
              <a:rPr lang="fr-FR" dirty="0">
                <a:latin typeface="Dagny OT" panose="020B0504020201020104" pitchFamily="34" charset="0"/>
              </a:rPr>
              <a:t>La visualisation des données peut servir à préparer le terrain pour l'analyse :</a:t>
            </a:r>
            <a:endParaRPr lang="en-US" sz="100" b="1" dirty="0">
              <a:latin typeface="Dagny OT" panose="020B0504020201020104" pitchFamily="34" charset="0"/>
            </a:endParaRP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en-US" b="1" i="0" dirty="0" err="1">
                <a:latin typeface="Dagny OT" panose="020B0504020201020104" pitchFamily="34" charset="0"/>
              </a:rPr>
              <a:t>détection</a:t>
            </a:r>
            <a:r>
              <a:rPr lang="en-US" b="1" i="0" dirty="0">
                <a:latin typeface="Dagny OT" panose="020B0504020201020104" pitchFamily="34" charset="0"/>
              </a:rPr>
              <a:t> des entrées </a:t>
            </a:r>
            <a:r>
              <a:rPr lang="en-US" b="1" i="0" dirty="0" err="1">
                <a:latin typeface="Dagny OT" panose="020B0504020201020104" pitchFamily="34" charset="0"/>
              </a:rPr>
              <a:t>irrégulières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fr-FR" i="0" dirty="0">
                <a:latin typeface="Dagny OT" panose="020B0504020201020104" pitchFamily="34" charset="0"/>
              </a:rPr>
              <a:t>entrées non valides, valeurs manquantes, valeurs aberrantes 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b="1" i="0" dirty="0">
                <a:latin typeface="Dagny OT" panose="020B0504020201020104" pitchFamily="34" charset="0"/>
              </a:rPr>
              <a:t>donner forme aux transformations de données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fr-FR" i="0" dirty="0">
                <a:latin typeface="Dagny OT" panose="020B0504020201020104" pitchFamily="34" charset="0"/>
              </a:rPr>
              <a:t>regroupement, normalisation, transformations Box-Cox, transformations de type PCA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en-US" b="1" i="0" dirty="0" err="1">
                <a:latin typeface="Dagny OT" panose="020B0504020201020104" pitchFamily="34" charset="0"/>
              </a:rPr>
              <a:t>comprendre</a:t>
            </a:r>
            <a:r>
              <a:rPr lang="en-US" b="1" i="0" dirty="0">
                <a:latin typeface="Dagny OT" panose="020B0504020201020104" pitchFamily="34" charset="0"/>
              </a:rPr>
              <a:t> les </a:t>
            </a:r>
            <a:r>
              <a:rPr lang="en-US" b="1" i="0" dirty="0" err="1">
                <a:latin typeface="Dagny OT" panose="020B0504020201020104" pitchFamily="34" charset="0"/>
              </a:rPr>
              <a:t>données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fr-FR" i="0" dirty="0">
                <a:latin typeface="Dagny OT" panose="020B0504020201020104" pitchFamily="34" charset="0"/>
              </a:rPr>
              <a:t>l'analyse des données comme forme d'art, l'analyse exploratoire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b="1" i="0" dirty="0">
                <a:latin typeface="Dagny OT" panose="020B0504020201020104" pitchFamily="34" charset="0"/>
              </a:rPr>
              <a:t>identifier les structures de données cachées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fr-FR" i="0" dirty="0">
                <a:latin typeface="Dagny OT" panose="020B0504020201020104" pitchFamily="34" charset="0"/>
              </a:rPr>
              <a:t>les regroupements, les associations, les schémas qui informent l'étape suivante de l'analyse</a:t>
            </a:r>
            <a:endParaRPr lang="en-US" i="0" dirty="0">
              <a:latin typeface="Dagny OT" panose="020B05040202010201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575" y="1588"/>
            <a:ext cx="92424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04025" y="0"/>
            <a:ext cx="5514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>
                <a:latin typeface="Dagny OT"/>
              </a:rPr>
              <a:t>[</a:t>
            </a:r>
            <a:r>
              <a:rPr lang="en-US" altLang="en-US">
                <a:latin typeface="Dagny OT"/>
                <a:hlinkClick r:id="rId4"/>
              </a:rPr>
              <a:t>https://bigbookofdashboards.com/dashboards.html</a:t>
            </a:r>
            <a:r>
              <a:rPr lang="en-US" altLang="en-US">
                <a:latin typeface="Dagny OT"/>
              </a:rPr>
              <a:t>]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253F9E-1151-234B-94A3-180A05426665}"/>
              </a:ext>
            </a:extLst>
          </p:cNvPr>
          <p:cNvSpPr txBox="1">
            <a:spLocks/>
          </p:cNvSpPr>
          <p:nvPr/>
        </p:nvSpPr>
        <p:spPr>
          <a:xfrm>
            <a:off x="777875" y="1425575"/>
            <a:ext cx="2171700" cy="408049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buNone/>
              <a:defRPr/>
            </a:pPr>
            <a:r>
              <a:rPr lang="en-CA" b="1" dirty="0">
                <a:latin typeface="Dagny OT" panose="020B0504020201020104" pitchFamily="34" charset="77"/>
              </a:rPr>
              <a:t>Points forts :</a:t>
            </a:r>
          </a:p>
          <a:p>
            <a:pPr fontAlgn="auto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Des indicateurs clés faciles à lire.</a:t>
            </a:r>
          </a:p>
          <a:p>
            <a:pPr fontAlgn="auto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Schéma de couleurs simple</a:t>
            </a:r>
          </a:p>
          <a:p>
            <a:pPr fontAlgn="auto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Possibilité d'être statique ou interactif</a:t>
            </a:r>
          </a:p>
          <a:p>
            <a:pPr fontAlgn="auto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sz="1800" dirty="0">
                <a:latin typeface="Dagny OT" panose="020B0504020201020104" pitchFamily="34" charset="77"/>
              </a:rPr>
              <a:t>La vue d'ensemble et les détails sont clairs</a:t>
            </a:r>
            <a:endParaRPr lang="en-CA" sz="180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ÉVALUATION DU TABLEAU DE BORD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Il n'existe pas de tableaux de bord parfaits - aucune collection de graphiques ne conviendra jamais à tous ceux qui la rencontrent. 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Tous les tableaux de bord doivent être </a:t>
            </a:r>
            <a:r>
              <a:rPr lang="fr-FR" b="1" dirty="0">
                <a:latin typeface="Dagny OT" panose="020B0504020201020104" pitchFamily="34" charset="77"/>
              </a:rPr>
              <a:t>véridiques</a:t>
            </a:r>
            <a:r>
              <a:rPr lang="fr-FR" dirty="0">
                <a:latin typeface="Dagny OT" panose="020B0504020201020104" pitchFamily="34" charset="77"/>
              </a:rPr>
              <a:t> et </a:t>
            </a:r>
            <a:r>
              <a:rPr lang="fr-FR" b="1" dirty="0">
                <a:latin typeface="Dagny OT" panose="020B0504020201020104" pitchFamily="34" charset="77"/>
              </a:rPr>
              <a:t>fonctionnels</a:t>
            </a:r>
            <a:r>
              <a:rPr lang="fr-FR" dirty="0">
                <a:latin typeface="Dagny OT" panose="020B0504020201020104" pitchFamily="34" charset="77"/>
              </a:rPr>
              <a:t>, mais les tableaux de bord qui sont également </a:t>
            </a:r>
            <a:r>
              <a:rPr lang="fr-FR" b="1" dirty="0">
                <a:latin typeface="Dagny OT" panose="020B0504020201020104" pitchFamily="34" charset="77"/>
              </a:rPr>
              <a:t>élégants</a:t>
            </a:r>
            <a:r>
              <a:rPr lang="fr-FR" dirty="0">
                <a:latin typeface="Dagny OT" panose="020B0504020201020104" pitchFamily="34" charset="77"/>
              </a:rPr>
              <a:t> (agréables, plaisants) vous mèneront plus loin. 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Tous les tableaux de bord sont </a:t>
            </a:r>
            <a:r>
              <a:rPr lang="fr-FR" b="1" dirty="0">
                <a:latin typeface="Dagny OT" panose="020B0504020201020104" pitchFamily="34" charset="77"/>
              </a:rPr>
              <a:t>incomplets</a:t>
            </a:r>
            <a:r>
              <a:rPr lang="fr-FR" dirty="0">
                <a:latin typeface="Dagny OT" panose="020B0504020201020104" pitchFamily="34" charset="77"/>
              </a:rPr>
              <a:t>. Les bons tableaux de bord mènent toujours à des impasses, mais ils doivent permettre aux utilisateurs de se demander : « Pourquoi ? Quelle est la cause fondamentale de ce problème ? ».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en-CA" dirty="0" err="1">
                <a:latin typeface="Dagny OT" panose="020B0504020201020104" pitchFamily="34" charset="77"/>
              </a:rPr>
              <a:t>Outils</a:t>
            </a:r>
            <a:r>
              <a:rPr lang="en-CA" dirty="0">
                <a:latin typeface="Dagny OT" panose="020B0504020201020104" pitchFamily="34" charset="77"/>
              </a:rPr>
              <a:t> : Excel, Power BI, Tableau, R + Shiny, </a:t>
            </a:r>
            <a:r>
              <a:rPr lang="en-CA" dirty="0" err="1">
                <a:latin typeface="Dagny OT" panose="020B0504020201020104" pitchFamily="34" charset="77"/>
              </a:rPr>
              <a:t>Geckoboard</a:t>
            </a:r>
            <a:r>
              <a:rPr lang="en-CA" dirty="0">
                <a:latin typeface="Dagny OT" panose="020B0504020201020104" pitchFamily="34" charset="77"/>
              </a:rPr>
              <a:t>, </a:t>
            </a:r>
            <a:r>
              <a:rPr lang="en-CA" dirty="0" err="1">
                <a:latin typeface="Dagny OT" panose="020B0504020201020104" pitchFamily="34" charset="77"/>
              </a:rPr>
              <a:t>Matillion</a:t>
            </a:r>
            <a:r>
              <a:rPr lang="en-CA" dirty="0">
                <a:latin typeface="Dagny OT" panose="020B0504020201020104" pitchFamily="34" charset="77"/>
              </a:rPr>
              <a:t>, etc.</a:t>
            </a:r>
          </a:p>
        </p:txBody>
      </p:sp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EXERCISE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Considérez les tableaux de bord suivants. 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Pouvez-vous déterminer, en un coup d'œil, qui est leur public ? 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Quels sont leurs points forts ? 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Quelles sont leurs limites ? </a:t>
            </a:r>
          </a:p>
          <a:p>
            <a:pPr marL="0" indent="0" algn="just" eaLnBrk="1" hangingPunct="1">
              <a:lnSpc>
                <a:spcPct val="100000"/>
              </a:lnSpc>
              <a:buNone/>
            </a:pPr>
            <a:endParaRPr lang="fr-FR" altLang="en-US" sz="500" dirty="0">
              <a:latin typeface="Dagny OT"/>
            </a:endParaRPr>
          </a:p>
          <a:p>
            <a:pPr marL="0" indent="0" algn="just" eaLnBrk="1" hangingPunct="1">
              <a:lnSpc>
                <a:spcPct val="100000"/>
              </a:lnSpc>
              <a:buNone/>
            </a:pPr>
            <a:r>
              <a:rPr lang="fr-FR" altLang="en-US" dirty="0">
                <a:latin typeface="Dagny OT"/>
              </a:rPr>
              <a:t>Comment pourriez-vous les améliorer ? </a:t>
            </a:r>
            <a:endParaRPr lang="en-US" altLang="en-US" dirty="0">
              <a:latin typeface="Dagny OT"/>
            </a:endParaRPr>
          </a:p>
        </p:txBody>
      </p:sp>
      <p:pic>
        <p:nvPicPr>
          <p:cNvPr id="9011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1713" y="73025"/>
            <a:ext cx="996950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466725"/>
            <a:ext cx="924242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1595438" y="0"/>
            <a:ext cx="105965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>
                <a:latin typeface="Dagny OT"/>
              </a:rPr>
              <a:t>[</a:t>
            </a:r>
            <a:r>
              <a:rPr lang="en-US" altLang="en-US">
                <a:latin typeface="Dagny OT"/>
                <a:hlinkClick r:id="rId4"/>
              </a:rPr>
              <a:t>https://www.matillion.com/wp-content/uploads/2014/11/qlikview-poor-use-of-dashboard-software.png</a:t>
            </a:r>
            <a:r>
              <a:rPr lang="en-US" altLang="en-US">
                <a:latin typeface="Dagny OT"/>
              </a:rPr>
              <a:t>]  </a:t>
            </a:r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466725"/>
            <a:ext cx="7648575" cy="592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4170363" y="0"/>
            <a:ext cx="80216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>
                <a:latin typeface="Dagny OT"/>
              </a:rPr>
              <a:t>[</a:t>
            </a:r>
            <a:r>
              <a:rPr lang="en-US" altLang="en-US">
                <a:latin typeface="Dagny OT"/>
                <a:hlinkClick r:id="rId4"/>
              </a:rPr>
              <a:t>https://www.geckoboard.com/assets/2-terrible-dashboard-example-min.png</a:t>
            </a:r>
            <a:r>
              <a:rPr lang="en-US" altLang="en-US">
                <a:latin typeface="Dagny OT"/>
              </a:rPr>
              <a:t>]  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44913" y="307975"/>
            <a:ext cx="5868987" cy="5868988"/>
          </a:xfrm>
        </p:spPr>
      </p:pic>
      <p:sp>
        <p:nvSpPr>
          <p:cNvPr id="16387" name="TextBox 9"/>
          <p:cNvSpPr txBox="1">
            <a:spLocks noChangeArrowheads="1"/>
          </p:cNvSpPr>
          <p:nvPr/>
        </p:nvSpPr>
        <p:spPr bwMode="auto">
          <a:xfrm>
            <a:off x="8996517" y="0"/>
            <a:ext cx="3195484" cy="3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[Ensemble de </a:t>
            </a:r>
            <a:r>
              <a:rPr lang="en-US" altLang="en-US" sz="1400" dirty="0" err="1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données</a:t>
            </a:r>
            <a:r>
              <a:rPr lang="en-US" altLang="en-US" sz="14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personnelles</a:t>
            </a:r>
            <a:r>
              <a:rPr lang="en-US" altLang="en-US" sz="14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]</a:t>
            </a:r>
          </a:p>
        </p:txBody>
      </p:sp>
      <p:sp>
        <p:nvSpPr>
          <p:cNvPr id="16388" name="TextBox 11"/>
          <p:cNvSpPr txBox="1">
            <a:spLocks noChangeArrowheads="1"/>
          </p:cNvSpPr>
          <p:nvPr/>
        </p:nvSpPr>
        <p:spPr bwMode="auto">
          <a:xfrm>
            <a:off x="4514850" y="6176963"/>
            <a:ext cx="5099050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b="1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Arrivée des clients au comptoir (par minute)</a:t>
            </a:r>
            <a:endParaRPr lang="en-US" altLang="en-US" b="1" dirty="0">
              <a:solidFill>
                <a:schemeClr val="tx2"/>
              </a:solidFill>
              <a:latin typeface="Dagny OT"/>
              <a:ea typeface="Helvetica Light"/>
              <a:cs typeface="Helvetica Light"/>
            </a:endParaRPr>
          </a:p>
        </p:txBody>
      </p:sp>
      <p:sp>
        <p:nvSpPr>
          <p:cNvPr id="16389" name="TextBox 7"/>
          <p:cNvSpPr txBox="1">
            <a:spLocks noChangeArrowheads="1"/>
          </p:cNvSpPr>
          <p:nvPr/>
        </p:nvSpPr>
        <p:spPr bwMode="auto">
          <a:xfrm rot="16200000">
            <a:off x="597694" y="3021291"/>
            <a:ext cx="5602287" cy="36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b="1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Clients servis au comptoir (par minute)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1225213" cy="14859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REPRÉSENTER LES OBSERVATIONS</a:t>
            </a:r>
            <a:endParaRPr lang="en-US" alt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6000"/>
            <a:ext cx="7100372" cy="3581400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2 variables peuvent être représentées par leur position dans le plan. </a:t>
            </a: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None/>
              <a:defRPr/>
            </a:pPr>
            <a:r>
              <a:rPr lang="fr-FR" b="1" dirty="0">
                <a:latin typeface="Dagny OT" panose="020B0504020201020104" pitchFamily="34" charset="77"/>
              </a:rPr>
              <a:t>Des facteurs supplémentaires </a:t>
            </a:r>
            <a:r>
              <a:rPr lang="fr-FR" dirty="0">
                <a:latin typeface="Dagny OT" panose="020B0504020201020104" pitchFamily="34" charset="77"/>
              </a:rPr>
              <a:t>peuvent être représentés par : 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taille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couleur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valeur 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texture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orientation de la ligne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forme</a:t>
            </a:r>
          </a:p>
          <a:p>
            <a:pPr lvl="1" algn="just" eaLnBrk="1" fontAlgn="auto" hangingPunct="1">
              <a:lnSpc>
                <a:spcPct val="110000"/>
              </a:lnSpc>
              <a:buFont typeface="Wingdings" panose="05000000000000000000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(mouvement ?)</a:t>
            </a:r>
            <a:endParaRPr lang="en-US" i="0" dirty="0">
              <a:latin typeface="Dagny OT" panose="020B0504020201020104" pitchFamily="34" charset="77"/>
            </a:endParaRP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8526327" y="1650120"/>
            <a:ext cx="3235421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NASA CM1 (sous-ensemble)</a:t>
            </a:r>
          </a:p>
        </p:txBody>
      </p:sp>
      <p:pic>
        <p:nvPicPr>
          <p:cNvPr id="1741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auto">
          <a:xfrm>
            <a:off x="8206245" y="2050170"/>
            <a:ext cx="3875587" cy="48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89525" y="7938"/>
            <a:ext cx="7102475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904875"/>
            <a:ext cx="7129463" cy="522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8621713" y="3140075"/>
            <a:ext cx="987425" cy="658813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5" idx="1"/>
          </p:cNvCxnSpPr>
          <p:nvPr/>
        </p:nvCxnSpPr>
        <p:spPr>
          <a:xfrm flipH="1" flipV="1">
            <a:off x="7747000" y="3536950"/>
            <a:ext cx="1481138" cy="446088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28138" y="3798888"/>
            <a:ext cx="762000" cy="369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taille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cxnSp>
        <p:nvCxnSpPr>
          <p:cNvPr id="23" name="Straight Arrow Connector 22"/>
          <p:cNvCxnSpPr>
            <a:stCxn id="25" idx="0"/>
          </p:cNvCxnSpPr>
          <p:nvPr/>
        </p:nvCxnSpPr>
        <p:spPr>
          <a:xfrm flipH="1">
            <a:off x="8301038" y="690563"/>
            <a:ext cx="619125" cy="849312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>
            <a:off x="7615238" y="876300"/>
            <a:ext cx="819150" cy="663575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434388" y="690563"/>
            <a:ext cx="971550" cy="369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couleur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cxnSp>
        <p:nvCxnSpPr>
          <p:cNvPr id="32" name="Straight Arrow Connector 31"/>
          <p:cNvCxnSpPr>
            <a:stCxn id="34" idx="0"/>
          </p:cNvCxnSpPr>
          <p:nvPr/>
        </p:nvCxnSpPr>
        <p:spPr>
          <a:xfrm flipV="1">
            <a:off x="7529513" y="4606925"/>
            <a:ext cx="655637" cy="25400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 flipV="1">
            <a:off x="7985125" y="4860925"/>
            <a:ext cx="200025" cy="18415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2313" y="4860925"/>
            <a:ext cx="912812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forme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3252788" y="3473450"/>
            <a:ext cx="141287" cy="2225675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3836988" y="5816600"/>
            <a:ext cx="430212" cy="66675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27313" y="5699125"/>
            <a:ext cx="1209675" cy="3698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lIns="91436" tIns="45719" rIns="91436" bIns="45719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position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9525" y="7938"/>
            <a:ext cx="7102475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36" tIns="45719" rIns="91436" bIns="45719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8448" name="Rectangle 21"/>
          <p:cNvSpPr>
            <a:spLocks noChangeArrowheads="1"/>
          </p:cNvSpPr>
          <p:nvPr/>
        </p:nvSpPr>
        <p:spPr bwMode="auto">
          <a:xfrm>
            <a:off x="1897626" y="471488"/>
            <a:ext cx="7148051" cy="40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Dagny OT"/>
                <a:ea typeface="Helvetica Light"/>
                <a:cs typeface="Helvetica Light"/>
              </a:rPr>
              <a:t>NASA CM1 (sous-ensemble)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4BCA25-468E-467E-9491-125F01AE743F}">
  <ds:schemaRefs>
    <ds:schemaRef ds:uri="http://purl.org/dc/terms/"/>
    <ds:schemaRef ds:uri="http://schemas.openxmlformats.org/package/2006/metadata/core-properties"/>
    <ds:schemaRef ds:uri="http://purl.org/dc/dcmitype/"/>
    <ds:schemaRef ds:uri="48e51f69-d585-4695-9488-9f1e0dda245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15682</TotalTime>
  <Words>3156</Words>
  <Application>Microsoft Macintosh PowerPoint</Application>
  <PresentationFormat>Widescreen</PresentationFormat>
  <Paragraphs>457</Paragraphs>
  <Slides>64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Avenir Next</vt:lpstr>
      <vt:lpstr>Calibri</vt:lpstr>
      <vt:lpstr>Cambria Math</vt:lpstr>
      <vt:lpstr>Dagny OT</vt:lpstr>
      <vt:lpstr>Franklin Gothic Book</vt:lpstr>
      <vt:lpstr>Wingdings</vt:lpstr>
      <vt:lpstr>Crop</vt:lpstr>
      <vt:lpstr>Office Theme</vt:lpstr>
      <vt:lpstr>Chart</vt:lpstr>
      <vt:lpstr>Introduction à l'analyse des données</vt:lpstr>
      <vt:lpstr>LES PRINCIPES DE LA VISUALISATION DES DONNÉES</vt:lpstr>
      <vt:lpstr>PowerPoint Presentation</vt:lpstr>
      <vt:lpstr>Le « flux de travail » de la science des données</vt:lpstr>
      <vt:lpstr>VISUALISATION DES DONNÉES AVANT L'ANALYSE </vt:lpstr>
      <vt:lpstr>VISUALISATION DES DONNÉES AVANT L'ANALYSE</vt:lpstr>
      <vt:lpstr>PowerPoint Presentation</vt:lpstr>
      <vt:lpstr>REPRÉSENTER LES OBSERVATIONS</vt:lpstr>
      <vt:lpstr>PowerPoint Presentation</vt:lpstr>
      <vt:lpstr>VISUALISATIONS STANDARD</vt:lpstr>
      <vt:lpstr>VISUALISATION DES DONNÉES POST-ANALYSE</vt:lpstr>
      <vt:lpstr>LES PRINCIPES FONDAMENTAUX DE LA CONCEPTION ANALYTIQUE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RÈGLES FONDAMENTALES</vt:lpstr>
      <vt:lpstr>RÈGLES FONDAMENTALES</vt:lpstr>
      <vt:lpstr>UN MOT SUR L'ACCESSIBILITÉ</vt:lpstr>
      <vt:lpstr>UN MOT SUR L'ACCESSIBILITÉ</vt:lpstr>
      <vt:lpstr>Catalogue des visualisations</vt:lpstr>
      <vt:lpstr>PowerPoint Presentation</vt:lpstr>
      <vt:lpstr>AFFICHAGE DES DONNÉES</vt:lpstr>
      <vt:lpstr>TEXTE SIMPLE ET TABLEAUX</vt:lpstr>
      <vt:lpstr>TABLEAUX ET CARTES THERMIQUES DE TABLEAUX</vt:lpstr>
      <vt:lpstr>DIAGRAMMES DE DISPERSION (« SCATTERPLOTS »)</vt:lpstr>
      <vt:lpstr>GRAPHIQUE EN LIGNE</vt:lpstr>
      <vt:lpstr>GRAPHIQUE À BARRES</vt:lpstr>
      <vt:lpstr>TYPES DE GRAPHIQUES</vt:lpstr>
      <vt:lpstr>GRAPHIQUES À ÉVITER</vt:lpstr>
      <vt:lpstr>PowerPoint Presentation</vt:lpstr>
      <vt:lpstr>PowerPoint Presentation</vt:lpstr>
      <vt:lpstr>POINTS À RETENIR</vt:lpstr>
      <vt:lpstr>RÈGLES DE BASE  CONCEPTION ET MISE EN PAGE</vt:lpstr>
      <vt:lpstr>TRAITEMENT VISUEL</vt:lpstr>
      <vt:lpstr>ATTRIBUTS PRÉ-ATTENTIFS</vt:lpstr>
      <vt:lpstr>ATTRIBUTS PRÉ-ATTENTIFS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DÉSENCOMBREMENT</vt:lpstr>
      <vt:lpstr>DÉSENCOMBREMENT</vt:lpstr>
      <vt:lpstr>DÉSENCOMBREMENT</vt:lpstr>
      <vt:lpstr>TAILLES DES GRAPHIQUES</vt:lpstr>
      <vt:lpstr>PALETTES DE COULEURS</vt:lpstr>
      <vt:lpstr>PowerPoint Presentation</vt:lpstr>
      <vt:lpstr>PowerPoint Presentation</vt:lpstr>
      <vt:lpstr>PowerPoint Presentation</vt:lpstr>
      <vt:lpstr>PALETTES DE COULEURS</vt:lpstr>
      <vt:lpstr>POSITION</vt:lpstr>
      <vt:lpstr>tableaux de bord (dashboards)</vt:lpstr>
      <vt:lpstr>TABLEAUX DE BORD</vt:lpstr>
      <vt:lpstr>POINTS DE RÉFLEXION</vt:lpstr>
      <vt:lpstr>PowerPoint Presentation</vt:lpstr>
      <vt:lpstr>ÉVALUATION DU TABLEAU DE BORD</vt:lpstr>
      <vt:lpstr>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305</cp:revision>
  <dcterms:created xsi:type="dcterms:W3CDTF">2020-08-02T19:49:53Z</dcterms:created>
  <dcterms:modified xsi:type="dcterms:W3CDTF">2021-10-01T18:04:58Z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eDOCS AutoSave">
    <vt:lpwstr/>
  </property>
</Properties>
</file>